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8" r:id="rId3"/>
    <p:sldId id="259" r:id="rId4"/>
    <p:sldId id="260" r:id="rId5"/>
    <p:sldId id="257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DCFFF-2778-4D87-A95D-DADEA7F471B1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81363B7-E931-4A77-987C-81232FF49F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DCFFF-2778-4D87-A95D-DADEA7F471B1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363B7-E931-4A77-987C-81232FF49F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DCFFF-2778-4D87-A95D-DADEA7F471B1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363B7-E931-4A77-987C-81232FF49F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58DCFFF-2778-4D87-A95D-DADEA7F471B1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081363B7-E931-4A77-987C-81232FF49FDC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DCFFF-2778-4D87-A95D-DADEA7F471B1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363B7-E931-4A77-987C-81232FF49FD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DCFFF-2778-4D87-A95D-DADEA7F471B1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363B7-E931-4A77-987C-81232FF49FDC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DCFFF-2778-4D87-A95D-DADEA7F471B1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363B7-E931-4A77-987C-81232FF49FDC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DCFFF-2778-4D87-A95D-DADEA7F471B1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363B7-E931-4A77-987C-81232FF49FDC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DCFFF-2778-4D87-A95D-DADEA7F471B1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363B7-E931-4A77-987C-81232FF49FDC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DCFFF-2778-4D87-A95D-DADEA7F471B1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363B7-E931-4A77-987C-81232FF49F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DCFFF-2778-4D87-A95D-DADEA7F471B1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363B7-E931-4A77-987C-81232FF49F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DCFFF-2778-4D87-A95D-DADEA7F471B1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081363B7-E931-4A77-987C-81232FF49F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DCFFF-2778-4D87-A95D-DADEA7F471B1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363B7-E931-4A77-987C-81232FF49F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DCFFF-2778-4D87-A95D-DADEA7F471B1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363B7-E931-4A77-987C-81232FF49FDC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DCFFF-2778-4D87-A95D-DADEA7F471B1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363B7-E931-4A77-987C-81232FF49FDC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DCFFF-2778-4D87-A95D-DADEA7F471B1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363B7-E931-4A77-987C-81232FF49FDC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DCFFF-2778-4D87-A95D-DADEA7F471B1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363B7-E931-4A77-987C-81232FF49F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DCFFF-2778-4D87-A95D-DADEA7F471B1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081363B7-E931-4A77-987C-81232FF49FDC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DCFFF-2778-4D87-A95D-DADEA7F471B1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363B7-E931-4A77-987C-81232FF49F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DCFFF-2778-4D87-A95D-DADEA7F471B1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363B7-E931-4A77-987C-81232FF49F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DCFFF-2778-4D87-A95D-DADEA7F471B1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363B7-E931-4A77-987C-81232FF49FDC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8DCFFF-2778-4D87-A95D-DADEA7F471B1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1363B7-E931-4A77-987C-81232FF49FDC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58DCFFF-2778-4D87-A95D-DADEA7F471B1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81363B7-E931-4A77-987C-81232FF49FDC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A58DCFFF-2778-4D87-A95D-DADEA7F471B1}" type="datetimeFigureOut">
              <a:rPr lang="ru-RU" smtClean="0"/>
              <a:t>05.09.2019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081363B7-E931-4A77-987C-81232FF49FD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A%D0%BE%D0%BD%D1%81%D0%B5%D1%80%D0%B2%D0%B0%D1%82%D0%B8%D0%B7%D0%BC" TargetMode="External"/><Relationship Id="rId2" Type="http://schemas.openxmlformats.org/officeDocument/2006/relationships/hyperlink" Target="https://ru.wikipedia.org/wiki/%D0%A1%D1%82%D0%B8%D0%BB%D1%8C_%D0%BE%D0%B4%D0%B5%D0%B6%D0%B4%D1%8B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90%D0%BA%D1%81%D0%B5%D1%81%D1%81%D1%83%D0%B0%D1%80" TargetMode="External"/><Relationship Id="rId5" Type="http://schemas.openxmlformats.org/officeDocument/2006/relationships/hyperlink" Target="https://ru.wikipedia.org/wiki/%D0%A6%D0%B2%D0%B5%D1%82" TargetMode="External"/><Relationship Id="rId4" Type="http://schemas.openxmlformats.org/officeDocument/2006/relationships/hyperlink" Target="https://ru.wikipedia.org/wiki/%D0%A2%D0%BA%D0%B0%D0%BD%D1%8C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https://www.clipartmax.com/png/full/190-1908395_school-desktop-wallpaper-education-clip-art-blackboard-png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84584" y="-171400"/>
            <a:ext cx="10456089" cy="7272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159084" y="1196752"/>
            <a:ext cx="6941308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i="1" dirty="0" smtClean="0">
                <a:solidFill>
                  <a:schemeClr val="bg1"/>
                </a:solidFill>
                <a:latin typeface="Century" pitchFamily="18" charset="0"/>
              </a:rPr>
              <a:t>Школьная форма – </a:t>
            </a:r>
            <a:br>
              <a:rPr lang="ru-RU" sz="5400" b="1" i="1" dirty="0" smtClean="0">
                <a:solidFill>
                  <a:schemeClr val="bg1"/>
                </a:solidFill>
                <a:latin typeface="Century" pitchFamily="18" charset="0"/>
              </a:rPr>
            </a:br>
            <a:r>
              <a:rPr lang="ru-RU" sz="4000" b="1" i="1" dirty="0" smtClean="0">
                <a:solidFill>
                  <a:schemeClr val="bg1"/>
                </a:solidFill>
                <a:latin typeface="Century" pitchFamily="18" charset="0"/>
              </a:rPr>
              <a:t>                 это лицо школы!</a:t>
            </a:r>
            <a:br>
              <a:rPr lang="ru-RU" sz="4000" b="1" i="1" dirty="0" smtClean="0">
                <a:solidFill>
                  <a:schemeClr val="bg1"/>
                </a:solidFill>
                <a:latin typeface="Century" pitchFamily="18" charset="0"/>
              </a:rPr>
            </a:br>
            <a:endParaRPr lang="ru-RU" sz="4000" b="1" i="1" dirty="0">
              <a:solidFill>
                <a:schemeClr val="bg1"/>
              </a:solidFill>
              <a:latin typeface="Century" pitchFamily="18" charset="0"/>
            </a:endParaRPr>
          </a:p>
        </p:txBody>
      </p:sp>
      <p:pic>
        <p:nvPicPr>
          <p:cNvPr id="6" name="Picture 2" descr="https://media.fulledu.ru/documents/covers/2018.04.13.11/article/10006000000000000000452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9084" y="2751228"/>
            <a:ext cx="6941308" cy="278757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s://botana.biz/prepod/_bloks/pic/aztujwr-001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1143" y="4234902"/>
            <a:ext cx="2288344" cy="26077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218390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1315616"/>
          </a:xfrm>
        </p:spPr>
        <p:txBody>
          <a:bodyPr>
            <a:noAutofit/>
          </a:bodyPr>
          <a:lstStyle/>
          <a:p>
            <a:r>
              <a:rPr lang="ru-RU" sz="1800" b="1" dirty="0" smtClean="0">
                <a:solidFill>
                  <a:schemeClr val="tx1"/>
                </a:solidFill>
              </a:rPr>
              <a:t>ПОЛОЖЕНИЕ об </a:t>
            </a:r>
            <a:r>
              <a:rPr lang="ru-RU" sz="1800" b="1" dirty="0">
                <a:solidFill>
                  <a:schemeClr val="tx1"/>
                </a:solidFill>
              </a:rPr>
              <a:t>установлении требований к одежде обучающихся общеобразовательных классов МКОУ «</a:t>
            </a:r>
            <a:r>
              <a:rPr lang="ru-RU" sz="1800" b="1" dirty="0" err="1">
                <a:solidFill>
                  <a:schemeClr val="tx1"/>
                </a:solidFill>
              </a:rPr>
              <a:t>Новолисинская</a:t>
            </a:r>
            <a:r>
              <a:rPr lang="ru-RU" sz="1800" b="1" dirty="0">
                <a:solidFill>
                  <a:schemeClr val="tx1"/>
                </a:solidFill>
              </a:rPr>
              <a:t> СОШ - интернат</a:t>
            </a:r>
            <a:r>
              <a:rPr lang="ru-RU" sz="1800" b="1" dirty="0" smtClean="0">
                <a:solidFill>
                  <a:schemeClr val="tx1"/>
                </a:solidFill>
              </a:rPr>
              <a:t>»</a:t>
            </a:r>
            <a:br>
              <a:rPr lang="ru-RU" sz="1800" b="1" dirty="0" smtClean="0">
                <a:solidFill>
                  <a:schemeClr val="tx1"/>
                </a:solidFill>
              </a:rPr>
            </a:br>
            <a:r>
              <a:rPr lang="ru-RU" sz="1800" b="1" dirty="0">
                <a:solidFill>
                  <a:schemeClr val="tx1"/>
                </a:solidFill>
              </a:rPr>
              <a:t/>
            </a:r>
            <a:br>
              <a:rPr lang="ru-RU" sz="1800" b="1" dirty="0">
                <a:solidFill>
                  <a:schemeClr val="tx1"/>
                </a:solidFill>
              </a:rPr>
            </a:br>
            <a:r>
              <a:rPr lang="ru-RU" sz="1800" i="1" dirty="0">
                <a:solidFill>
                  <a:schemeClr val="tx1"/>
                </a:solidFill>
              </a:rPr>
              <a:t>Утверждено приказом  </a:t>
            </a:r>
            <a:r>
              <a:rPr lang="ru-RU" sz="1800" i="1" dirty="0" smtClean="0">
                <a:solidFill>
                  <a:schemeClr val="tx1"/>
                </a:solidFill>
              </a:rPr>
              <a:t>директора школы </a:t>
            </a:r>
            <a:r>
              <a:rPr lang="ru-RU" sz="1800" i="1" dirty="0">
                <a:solidFill>
                  <a:schemeClr val="tx1"/>
                </a:solidFill>
              </a:rPr>
              <a:t>№ 214 от «</a:t>
            </a:r>
            <a:r>
              <a:rPr lang="ru-RU" sz="1800" i="1" dirty="0" smtClean="0">
                <a:solidFill>
                  <a:schemeClr val="tx1"/>
                </a:solidFill>
              </a:rPr>
              <a:t>28» </a:t>
            </a:r>
            <a:r>
              <a:rPr lang="ru-RU" sz="1800" i="1" dirty="0">
                <a:solidFill>
                  <a:schemeClr val="tx1"/>
                </a:solidFill>
              </a:rPr>
              <a:t>августа </a:t>
            </a:r>
            <a:r>
              <a:rPr lang="ru-RU" sz="1800" i="1" dirty="0" smtClean="0">
                <a:solidFill>
                  <a:schemeClr val="tx1"/>
                </a:solidFill>
              </a:rPr>
              <a:t>2015г</a:t>
            </a:r>
            <a:r>
              <a:rPr lang="ru-RU" sz="1800" i="1" dirty="0">
                <a:solidFill>
                  <a:schemeClr val="tx1"/>
                </a:solidFill>
              </a:rPr>
              <a:t>. </a:t>
            </a:r>
            <a:br>
              <a:rPr lang="ru-RU" sz="1800" i="1" dirty="0">
                <a:solidFill>
                  <a:schemeClr val="tx1"/>
                </a:solidFill>
              </a:rPr>
            </a:br>
            <a:endParaRPr lang="ru-RU" sz="1800" i="1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4392" y="1556792"/>
            <a:ext cx="8964488" cy="5184576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1600" dirty="0" smtClean="0">
                <a:solidFill>
                  <a:schemeClr val="tx1"/>
                </a:solidFill>
              </a:rPr>
              <a:t>Настоящим </a:t>
            </a:r>
            <a:r>
              <a:rPr lang="ru-RU" sz="1600" dirty="0">
                <a:solidFill>
                  <a:schemeClr val="tx1"/>
                </a:solidFill>
              </a:rPr>
              <a:t>Положением устанавливаются определения внешнего вида обучающихся, школьной формы для обучающихся 1 – 11 классов и устанавливается порядок ношения школьной одежды. </a:t>
            </a:r>
            <a:endParaRPr lang="ru-RU" sz="16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500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sz="1600" dirty="0" smtClean="0">
                <a:solidFill>
                  <a:schemeClr val="tx1"/>
                </a:solidFill>
              </a:rPr>
              <a:t>Положение разработано </a:t>
            </a:r>
            <a:r>
              <a:rPr lang="ru-RU" sz="1600" dirty="0">
                <a:solidFill>
                  <a:schemeClr val="tx1"/>
                </a:solidFill>
              </a:rPr>
              <a:t>в соответствии c Уставом МКОУ «</a:t>
            </a:r>
            <a:r>
              <a:rPr lang="ru-RU" sz="1600" dirty="0" err="1">
                <a:solidFill>
                  <a:schemeClr val="tx1"/>
                </a:solidFill>
              </a:rPr>
              <a:t>Новолисинская</a:t>
            </a:r>
            <a:r>
              <a:rPr lang="ru-RU" sz="1600" dirty="0">
                <a:solidFill>
                  <a:schemeClr val="tx1"/>
                </a:solidFill>
              </a:rPr>
              <a:t> СОШ – интернат</a:t>
            </a:r>
            <a:r>
              <a:rPr lang="ru-RU" sz="1600" dirty="0" smtClean="0">
                <a:solidFill>
                  <a:schemeClr val="tx1"/>
                </a:solidFill>
              </a:rPr>
              <a:t>», с </a:t>
            </a:r>
            <a:r>
              <a:rPr lang="ru-RU" sz="1600" dirty="0">
                <a:solidFill>
                  <a:schemeClr val="tx1"/>
                </a:solidFill>
              </a:rPr>
              <a:t>целью выработки единых требований к внешнему виду (школьной одежде) обучающихся, является локальным актом школы и обязательно для выполнения сотрудниками, обучающимися и их родителями (законными представителями). </a:t>
            </a:r>
            <a:endParaRPr lang="ru-RU" sz="16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sz="500" dirty="0" smtClean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sz="1600" dirty="0">
                <a:solidFill>
                  <a:schemeClr val="tx1"/>
                </a:solidFill>
              </a:rPr>
              <a:t>Единые требования к внешнему виду обучающихся вводятся в соответствии </a:t>
            </a:r>
            <a:endParaRPr lang="ru-RU" sz="16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1600" dirty="0" smtClean="0">
                <a:solidFill>
                  <a:schemeClr val="tx1"/>
                </a:solidFill>
              </a:rPr>
              <a:t>с </a:t>
            </a:r>
            <a:r>
              <a:rPr lang="ru-RU" sz="1600" dirty="0">
                <a:solidFill>
                  <a:schemeClr val="tx1"/>
                </a:solidFill>
              </a:rPr>
              <a:t>Федеральным законом от 29 декабря 2012 г. № 273-ФЗ "Об образовании в </a:t>
            </a:r>
            <a:r>
              <a:rPr lang="ru-RU" sz="1600" dirty="0" smtClean="0">
                <a:solidFill>
                  <a:schemeClr val="tx1"/>
                </a:solidFill>
              </a:rPr>
              <a:t>РФ, 	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tx1"/>
                </a:solidFill>
              </a:rPr>
              <a:t>письма Министерства </a:t>
            </a:r>
            <a:r>
              <a:rPr lang="ru-RU" sz="1600" dirty="0">
                <a:solidFill>
                  <a:schemeClr val="tx1"/>
                </a:solidFill>
              </a:rPr>
              <a:t>образования Российской Федерации от 14 ноября 2000 г. № 22-06-1203 </a:t>
            </a:r>
            <a:r>
              <a:rPr lang="ru-RU" sz="1600" dirty="0" smtClean="0">
                <a:solidFill>
                  <a:schemeClr val="tx1"/>
                </a:solidFill>
              </a:rPr>
              <a:t>	«</a:t>
            </a:r>
            <a:r>
              <a:rPr lang="ru-RU" sz="1600" dirty="0">
                <a:solidFill>
                  <a:schemeClr val="tx1"/>
                </a:solidFill>
              </a:rPr>
              <a:t>О введении школьной формы для обучающихся»; </a:t>
            </a:r>
            <a:endParaRPr lang="ru-RU" sz="16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1600" dirty="0" smtClean="0">
                <a:solidFill>
                  <a:schemeClr val="tx1"/>
                </a:solidFill>
              </a:rPr>
              <a:t>письма </a:t>
            </a:r>
            <a:r>
              <a:rPr lang="ru-RU" sz="1600" dirty="0">
                <a:solidFill>
                  <a:schemeClr val="tx1"/>
                </a:solidFill>
              </a:rPr>
              <a:t>Министерства образования и </a:t>
            </a:r>
            <a:r>
              <a:rPr lang="ru-RU" sz="1600" dirty="0" smtClean="0">
                <a:solidFill>
                  <a:schemeClr val="tx1"/>
                </a:solidFill>
              </a:rPr>
              <a:t>науки </a:t>
            </a:r>
            <a:r>
              <a:rPr lang="ru-RU" sz="1600" dirty="0">
                <a:solidFill>
                  <a:schemeClr val="tx1"/>
                </a:solidFill>
              </a:rPr>
              <a:t>РФ от 28.03.2013 № ДЛ-65/08 </a:t>
            </a:r>
            <a:endParaRPr lang="ru-RU" sz="16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</a:rPr>
              <a:t>	</a:t>
            </a:r>
            <a:r>
              <a:rPr lang="ru-RU" sz="1600" dirty="0" smtClean="0">
                <a:solidFill>
                  <a:schemeClr val="tx1"/>
                </a:solidFill>
              </a:rPr>
              <a:t>«</a:t>
            </a:r>
            <a:r>
              <a:rPr lang="ru-RU" sz="1600" dirty="0">
                <a:solidFill>
                  <a:schemeClr val="tx1"/>
                </a:solidFill>
              </a:rPr>
              <a:t>Об установлении требований к одежде </a:t>
            </a:r>
            <a:r>
              <a:rPr lang="ru-RU" sz="1600" dirty="0" smtClean="0">
                <a:solidFill>
                  <a:schemeClr val="tx1"/>
                </a:solidFill>
              </a:rPr>
              <a:t>	обучающихся</a:t>
            </a:r>
            <a:r>
              <a:rPr lang="ru-RU" sz="1600" dirty="0">
                <a:solidFill>
                  <a:schemeClr val="tx1"/>
                </a:solidFill>
              </a:rPr>
              <a:t>»; </a:t>
            </a:r>
            <a:endParaRPr lang="ru-RU" sz="16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1600" dirty="0" smtClean="0">
                <a:solidFill>
                  <a:schemeClr val="tx1"/>
                </a:solidFill>
              </a:rPr>
              <a:t>письма </a:t>
            </a:r>
            <a:r>
              <a:rPr lang="ru-RU" sz="1600" dirty="0" err="1">
                <a:solidFill>
                  <a:schemeClr val="tx1"/>
                </a:solidFill>
              </a:rPr>
              <a:t>Роспотребнадзора</a:t>
            </a:r>
            <a:r>
              <a:rPr lang="ru-RU" sz="1600" dirty="0">
                <a:solidFill>
                  <a:schemeClr val="tx1"/>
                </a:solidFill>
              </a:rPr>
              <a:t> от 09.11.2012 №01/12662-12-23 </a:t>
            </a:r>
            <a:endParaRPr lang="ru-RU" sz="1600" dirty="0" smtClean="0">
              <a:solidFill>
                <a:schemeClr val="tx1"/>
              </a:solidFill>
            </a:endParaRPr>
          </a:p>
          <a:p>
            <a:pPr marL="0" indent="0">
              <a:buNone/>
            </a:pPr>
            <a:r>
              <a:rPr lang="ru-RU" sz="1600" dirty="0">
                <a:solidFill>
                  <a:schemeClr val="tx1"/>
                </a:solidFill>
              </a:rPr>
              <a:t>	</a:t>
            </a:r>
            <a:r>
              <a:rPr lang="ru-RU" sz="1600" dirty="0" smtClean="0">
                <a:solidFill>
                  <a:schemeClr val="tx1"/>
                </a:solidFill>
              </a:rPr>
              <a:t>«</a:t>
            </a:r>
            <a:r>
              <a:rPr lang="ru-RU" sz="1600" dirty="0">
                <a:solidFill>
                  <a:schemeClr val="tx1"/>
                </a:solidFill>
              </a:rPr>
              <a:t>О </a:t>
            </a:r>
            <a:r>
              <a:rPr lang="ru-RU" sz="1600" dirty="0" smtClean="0">
                <a:solidFill>
                  <a:schemeClr val="tx1"/>
                </a:solidFill>
              </a:rPr>
              <a:t>совершенствовании </a:t>
            </a:r>
            <a:r>
              <a:rPr lang="ru-RU" sz="1600" dirty="0">
                <a:solidFill>
                  <a:schemeClr val="tx1"/>
                </a:solidFill>
              </a:rPr>
              <a:t>Федерального государственного </a:t>
            </a:r>
            <a:r>
              <a:rPr lang="ru-RU" sz="1600" dirty="0" smtClean="0">
                <a:solidFill>
                  <a:schemeClr val="tx1"/>
                </a:solidFill>
              </a:rPr>
              <a:t>санитарно-	эпидемиологического надзора </a:t>
            </a:r>
            <a:r>
              <a:rPr lang="ru-RU" sz="1600" dirty="0">
                <a:solidFill>
                  <a:schemeClr val="tx1"/>
                </a:solidFill>
              </a:rPr>
              <a:t>за пребыванием детей в </a:t>
            </a:r>
            <a:r>
              <a:rPr lang="ru-RU" sz="1600" dirty="0" smtClean="0">
                <a:solidFill>
                  <a:schemeClr val="tx1"/>
                </a:solidFill>
              </a:rPr>
              <a:t>ОУ»; </a:t>
            </a:r>
          </a:p>
          <a:p>
            <a:pPr marL="0" indent="0">
              <a:buNone/>
            </a:pPr>
            <a:r>
              <a:rPr lang="ru-RU" sz="1600" dirty="0" smtClean="0">
                <a:solidFill>
                  <a:schemeClr val="tx1"/>
                </a:solidFill>
              </a:rPr>
              <a:t>Конвенции </a:t>
            </a:r>
            <a:r>
              <a:rPr lang="ru-RU" sz="1600" dirty="0">
                <a:solidFill>
                  <a:schemeClr val="tx1"/>
                </a:solidFill>
              </a:rPr>
              <a:t>о правах ребенка (ст. 13-15). </a:t>
            </a:r>
          </a:p>
          <a:p>
            <a:pPr>
              <a:buFont typeface="Wingdings" pitchFamily="2" charset="2"/>
              <a:buChar char="v"/>
            </a:pPr>
            <a:endParaRPr lang="ru-RU" sz="1600" dirty="0">
              <a:solidFill>
                <a:schemeClr val="tx1"/>
              </a:solidFill>
            </a:endParaRPr>
          </a:p>
          <a:p>
            <a:pPr>
              <a:buFont typeface="Wingdings" pitchFamily="2" charset="2"/>
              <a:buChar char="v"/>
            </a:pPr>
            <a:endParaRPr lang="ru-RU" sz="1600" dirty="0">
              <a:solidFill>
                <a:schemeClr val="tx1"/>
              </a:solidFill>
            </a:endParaRP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138382" y="6211669"/>
            <a:ext cx="600561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en-US" sz="36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</a:t>
            </a:r>
            <a:r>
              <a:rPr lang="en-US" sz="36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choolnovolisino.tsn</a:t>
            </a:r>
            <a:r>
              <a:rPr lang="en-US" sz="36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.47edu.ru</a:t>
            </a:r>
            <a:endParaRPr lang="ru-RU" sz="36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219381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200" b="1" dirty="0"/>
              <a:t>В этом учебном году мы по прежнему придерживаемся делового стиля одежды   </a:t>
            </a:r>
            <a:r>
              <a:rPr lang="ru-RU" sz="2200" b="1" dirty="0" smtClean="0"/>
              <a:t>в </a:t>
            </a:r>
            <a:r>
              <a:rPr lang="ru-RU" sz="2200" b="1" dirty="0"/>
              <a:t>классической серой цветовой гамме.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04800" y="1196752"/>
            <a:ext cx="8686800" cy="5400600"/>
          </a:xfrm>
        </p:spPr>
        <p:txBody>
          <a:bodyPr>
            <a:normAutofit fontScale="70000" lnSpcReduction="20000"/>
          </a:bodyPr>
          <a:lstStyle/>
          <a:p>
            <a:r>
              <a:rPr lang="ru-RU" i="1" dirty="0" smtClean="0"/>
              <a:t>Комплект </a:t>
            </a:r>
            <a:r>
              <a:rPr lang="ru-RU" i="1" dirty="0"/>
              <a:t>одежды «делового стиля»  </a:t>
            </a:r>
            <a:endParaRPr lang="ru-RU" i="1" dirty="0" smtClean="0"/>
          </a:p>
          <a:p>
            <a:pPr marL="0" indent="0">
              <a:buNone/>
            </a:pPr>
            <a:r>
              <a:rPr lang="ru-RU" sz="2600" i="1" dirty="0" smtClean="0"/>
              <a:t>(</a:t>
            </a:r>
            <a:r>
              <a:rPr lang="ru-RU" sz="2600" dirty="0" smtClean="0"/>
              <a:t>По материалам </a:t>
            </a:r>
            <a:r>
              <a:rPr lang="ru-RU" sz="2600" dirty="0"/>
              <a:t>из </a:t>
            </a:r>
            <a:r>
              <a:rPr lang="ru-RU" sz="2600" dirty="0" smtClean="0"/>
              <a:t>Википедии - один </a:t>
            </a:r>
            <a:r>
              <a:rPr lang="ru-RU" sz="2600" dirty="0"/>
              <a:t>из</a:t>
            </a:r>
            <a:r>
              <a:rPr lang="ru-RU" sz="2600" dirty="0">
                <a:solidFill>
                  <a:schemeClr val="tx1"/>
                </a:solidFill>
              </a:rPr>
              <a:t> </a:t>
            </a:r>
            <a:r>
              <a:rPr lang="ru-RU" sz="2600" u="sng" dirty="0">
                <a:solidFill>
                  <a:schemeClr val="tx1"/>
                </a:solidFill>
                <a:hlinkClick r:id="rId2"/>
              </a:rPr>
              <a:t>стилей одежды</a:t>
            </a:r>
            <a:r>
              <a:rPr lang="ru-RU" sz="2600" dirty="0">
                <a:solidFill>
                  <a:schemeClr val="tx1"/>
                </a:solidFill>
              </a:rPr>
              <a:t>, </a:t>
            </a:r>
            <a:r>
              <a:rPr lang="ru-RU" sz="2600" dirty="0"/>
              <a:t>предназначенный для деловой сферы жизни общества и характеризующийся строгостью, сдержанностью и </a:t>
            </a:r>
            <a:r>
              <a:rPr lang="ru-RU" sz="2600" dirty="0">
                <a:hlinkClick r:id="rId3" tooltip="Консерватизм"/>
              </a:rPr>
              <a:t>консерватизмом</a:t>
            </a:r>
            <a:r>
              <a:rPr lang="ru-RU" sz="2600" dirty="0"/>
              <a:t> в выборе </a:t>
            </a:r>
            <a:r>
              <a:rPr lang="ru-RU" sz="2600" dirty="0">
                <a:hlinkClick r:id="rId4" tooltip="Ткань"/>
              </a:rPr>
              <a:t>ткани</a:t>
            </a:r>
            <a:r>
              <a:rPr lang="ru-RU" sz="2600" dirty="0"/>
              <a:t>, </a:t>
            </a:r>
            <a:r>
              <a:rPr lang="ru-RU" sz="2600" dirty="0">
                <a:hlinkClick r:id="rId5" tooltip="Цвет"/>
              </a:rPr>
              <a:t>цвета</a:t>
            </a:r>
            <a:r>
              <a:rPr lang="ru-RU" sz="2600" dirty="0"/>
              <a:t>, покроя и </a:t>
            </a:r>
            <a:r>
              <a:rPr lang="ru-RU" sz="2600" dirty="0" smtClean="0">
                <a:hlinkClick r:id="rId6" tooltip="Аксессуар"/>
              </a:rPr>
              <a:t>аксессуаров</a:t>
            </a:r>
            <a:r>
              <a:rPr lang="ru-RU" sz="2600" dirty="0" smtClean="0"/>
              <a:t>).</a:t>
            </a:r>
            <a:r>
              <a:rPr lang="ru-RU" i="1" dirty="0" smtClean="0"/>
              <a:t> </a:t>
            </a:r>
          </a:p>
          <a:p>
            <a:r>
              <a:rPr lang="ru-RU" b="1" i="1" dirty="0" smtClean="0"/>
              <a:t>В </a:t>
            </a:r>
            <a:r>
              <a:rPr lang="ru-RU" b="1" i="1" dirty="0"/>
              <a:t>комплект школьной формы одежды для мальчиков (юношей)</a:t>
            </a:r>
            <a:r>
              <a:rPr lang="ru-RU" dirty="0"/>
              <a:t> </a:t>
            </a:r>
            <a:r>
              <a:rPr lang="ru-RU" b="1" i="1" dirty="0"/>
              <a:t>входят:</a:t>
            </a:r>
            <a:r>
              <a:rPr lang="ru-RU" dirty="0"/>
              <a:t> 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брюки </a:t>
            </a:r>
            <a:r>
              <a:rPr lang="ru-RU" dirty="0"/>
              <a:t>классического покроя, пиджак или жилет классического серого цвета.  Дополнение к ансамблю – однотонная сорочка сочетающейся цветовой гаммы и аксессуары – галстук и поясной ремень.</a:t>
            </a:r>
          </a:p>
          <a:p>
            <a:r>
              <a:rPr lang="ru-RU" b="1" i="1" dirty="0"/>
              <a:t>Для девочек (девушек)</a:t>
            </a:r>
            <a:r>
              <a:rPr lang="ru-RU" dirty="0"/>
              <a:t> – </a:t>
            </a:r>
            <a:endParaRPr lang="ru-RU" dirty="0" smtClean="0"/>
          </a:p>
          <a:p>
            <a:pPr marL="0" indent="0">
              <a:buNone/>
            </a:pPr>
            <a:r>
              <a:rPr lang="ru-RU" dirty="0" smtClean="0"/>
              <a:t>жакет</a:t>
            </a:r>
            <a:r>
              <a:rPr lang="ru-RU" dirty="0"/>
              <a:t>, жилет, брюки, юбка или сарафан классического серого цвета. Обязательна непрозрачная блузка длиной ниже талии, сочетающейся цветовой гаммы. Рекомендуемая длина платьев и юбок – не выше 10 сантиметров от верхней границы колена и не ниже середины голени.</a:t>
            </a:r>
          </a:p>
          <a:p>
            <a:r>
              <a:rPr lang="ru-RU" dirty="0"/>
              <a:t>В холодное время года все учащиеся могут носить джемпера, свитера и пуловеры классической серой цветовой гаммы.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377591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 descr="http://schoolnovolisino.tsn.47edu.ru/images/new/2019/08/PEPL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266845"/>
            <a:ext cx="3528392" cy="25911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AutoShape 6" descr="https://e1.am.phnx.pics/phnx/tv/93/48/68/934868/97a3172174eeb2dc6eea4bca1adc04f7-resize_crop_1Xquality_100Xallow_enlarge_0Xw_1200Xh_63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8" descr="https://e1.am.phnx.pics/phnx/tv/93/48/68/934868/97a3172174eeb2dc6eea4bca1adc04f7-resize_crop_1Xquality_100Xallow_enlarge_0Xw_1200Xh_630.jpg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10" descr="https://e1.am.phnx.pics/phnx/tv/93/48/68/934868/97a3172174eeb2dc6eea4bca1adc04f7-resize_crop_1Xquality_100Xallow_enlarge_0Xw_1200Xh_630.jpg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612775" y="160337"/>
            <a:ext cx="7756263" cy="1768869"/>
          </a:xfrm>
        </p:spPr>
        <p:txBody>
          <a:bodyPr/>
          <a:lstStyle/>
          <a:p>
            <a:r>
              <a:rPr lang="ru-RU" sz="2000" b="1" i="1" dirty="0">
                <a:solidFill>
                  <a:schemeClr val="tx1"/>
                </a:solidFill>
              </a:rPr>
              <a:t>Известный модельер Вячеслав Зайцев сказал:</a:t>
            </a:r>
            <a:r>
              <a:rPr lang="ru-RU" sz="2000" b="1" dirty="0">
                <a:solidFill>
                  <a:schemeClr val="tx1"/>
                </a:solidFill>
              </a:rPr>
              <a:t/>
            </a:r>
            <a:br>
              <a:rPr lang="ru-RU" sz="2000" b="1" dirty="0">
                <a:solidFill>
                  <a:schemeClr val="tx1"/>
                </a:solidFill>
              </a:rPr>
            </a:br>
            <a:r>
              <a:rPr lang="ru-RU" sz="2000" b="1" i="1" dirty="0">
                <a:solidFill>
                  <a:schemeClr val="tx1"/>
                </a:solidFill>
              </a:rPr>
              <a:t>“Дети должны с детства приобщаться к тому, что костюм – это нечто большее, чем просто одежда. </a:t>
            </a:r>
            <a:r>
              <a:rPr lang="ru-RU" sz="2000" b="1" i="1" dirty="0" smtClean="0">
                <a:solidFill>
                  <a:schemeClr val="tx1"/>
                </a:solidFill>
              </a:rPr>
              <a:t/>
            </a:r>
            <a:br>
              <a:rPr lang="ru-RU" sz="2000" b="1" i="1" dirty="0" smtClean="0">
                <a:solidFill>
                  <a:schemeClr val="tx1"/>
                </a:solidFill>
              </a:rPr>
            </a:br>
            <a:r>
              <a:rPr lang="ru-RU" sz="2000" b="1" i="1" dirty="0" smtClean="0">
                <a:solidFill>
                  <a:schemeClr val="tx1"/>
                </a:solidFill>
              </a:rPr>
              <a:t>Это </a:t>
            </a:r>
            <a:r>
              <a:rPr lang="ru-RU" sz="2000" b="1" i="1" dirty="0">
                <a:solidFill>
                  <a:schemeClr val="tx1"/>
                </a:solidFill>
              </a:rPr>
              <a:t>средство коммуникации. От того, как ты выглядишь, зависит, как с тобой будут общаться окружающие”.</a:t>
            </a:r>
            <a:r>
              <a:rPr lang="ru-RU" sz="2000" b="1" dirty="0">
                <a:solidFill>
                  <a:schemeClr val="tx1"/>
                </a:solidFill>
              </a:rPr>
              <a:t/>
            </a:r>
            <a:br>
              <a:rPr lang="ru-RU" sz="2000" b="1" dirty="0">
                <a:solidFill>
                  <a:schemeClr val="tx1"/>
                </a:solidFill>
              </a:rPr>
            </a:br>
            <a:endParaRPr lang="ru-RU" sz="2000" b="1" dirty="0">
              <a:solidFill>
                <a:schemeClr val="tx1"/>
              </a:solidFill>
            </a:endParaRPr>
          </a:p>
        </p:txBody>
      </p:sp>
      <p:pic>
        <p:nvPicPr>
          <p:cNvPr id="11" name="Рисунок 10" descr="http://schoolnovolisino.tsn.47edu.ru/images/new/2019/08/6c11d9fdf01c0319c1b8e6cae2b894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64465" y="1981078"/>
            <a:ext cx="3979200" cy="27274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 descr="http://schoolnovolisino.tsn.47edu.ru/images/new/2019/08/PEPL1.jp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2686" y="4283853"/>
            <a:ext cx="3840979" cy="2587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http://schoolnovolisino.tsn.47edu.ru/images/new/2019/08/59109745322c8fe.jpg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976" y="1981078"/>
            <a:ext cx="4120008" cy="245603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6" name="Picture 12" descr="https://zabavnik.club/wp-content/uploads/globe_school_58_02142051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0276" y="4477025"/>
            <a:ext cx="1907704" cy="2236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42369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https://service-prim.ru/data2/accounts/148/templates/146006/cover_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58950" cy="6846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87753" y="1340768"/>
            <a:ext cx="6192687" cy="313932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66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</a:t>
            </a:r>
          </a:p>
          <a:p>
            <a:pPr algn="ctr"/>
            <a:r>
              <a:rPr lang="ru-RU" sz="66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ЗА ВАШЕ</a:t>
            </a:r>
          </a:p>
          <a:p>
            <a:pPr algn="ctr"/>
            <a:r>
              <a:rPr lang="ru-RU" sz="6600" b="1" i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ВНИМАНИЕ!</a:t>
            </a:r>
            <a:endParaRPr lang="ru-RU" sz="6600" b="1" i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91680" y="4391526"/>
            <a:ext cx="5429554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</a:t>
            </a:r>
            <a:r>
              <a:rPr lang="ru-RU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айт школы:</a:t>
            </a:r>
          </a:p>
          <a:p>
            <a:pPr algn="ctr"/>
            <a:r>
              <a:rPr lang="en-US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s</a:t>
            </a:r>
            <a:r>
              <a:rPr lang="en-US" sz="2800" b="1" cap="none" spc="0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choolnovolisino.tsn</a:t>
            </a:r>
            <a:r>
              <a:rPr lang="en-US" sz="2800" b="1" dirty="0" smtClean="0">
                <a:ln w="11430"/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.47edu.ru</a:t>
            </a:r>
            <a:endParaRPr lang="ru-RU" sz="2800" b="1" cap="none" spc="0" dirty="0">
              <a:ln w="11430"/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1765322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image" Target="../media/image3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</TotalTime>
  <Words>146</Words>
  <Application>Microsoft Office PowerPoint</Application>
  <PresentationFormat>Экран (4:3)</PresentationFormat>
  <Paragraphs>30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7" baseType="lpstr">
      <vt:lpstr>Трек</vt:lpstr>
      <vt:lpstr>Твердый переплет</vt:lpstr>
      <vt:lpstr>Презентация PowerPoint</vt:lpstr>
      <vt:lpstr>ПОЛОЖЕНИЕ об установлении требований к одежде обучающихся общеобразовательных классов МКОУ «Новолисинская СОШ - интернат»  Утверждено приказом  директора школы № 214 от «28» августа 2015г.  </vt:lpstr>
      <vt:lpstr>В этом учебном году мы по прежнему придерживаемся делового стиля одежды   в классической серой цветовой гамме. </vt:lpstr>
      <vt:lpstr>Известный модельер Вячеслав Зайцев сказал: “Дети должны с детства приобщаться к тому, что костюм – это нечто большее, чем просто одежда.  Это средство коммуникации. От того, как ты выглядишь, зависит, как с тобой будут общаться окружающие”.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Школьная форма –                          это лицо школы!</dc:title>
  <dc:creator>Учиктель</dc:creator>
  <cp:lastModifiedBy>Учиктель</cp:lastModifiedBy>
  <cp:revision>10</cp:revision>
  <dcterms:created xsi:type="dcterms:W3CDTF">2019-09-05T10:59:57Z</dcterms:created>
  <dcterms:modified xsi:type="dcterms:W3CDTF">2019-09-05T13:41:17Z</dcterms:modified>
</cp:coreProperties>
</file>