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92" r:id="rId2"/>
    <p:sldMasterId id="2147483816" r:id="rId3"/>
    <p:sldMasterId id="2147483840" r:id="rId4"/>
    <p:sldMasterId id="2147483852" r:id="rId5"/>
    <p:sldMasterId id="2147483864" r:id="rId6"/>
    <p:sldMasterId id="2147483888" r:id="rId7"/>
    <p:sldMasterId id="2147483900" r:id="rId8"/>
    <p:sldMasterId id="2147483936" r:id="rId9"/>
    <p:sldMasterId id="2147483948" r:id="rId10"/>
  </p:sldMasterIdLst>
  <p:sldIdLst>
    <p:sldId id="257" r:id="rId11"/>
    <p:sldId id="283" r:id="rId12"/>
    <p:sldId id="259" r:id="rId13"/>
    <p:sldId id="267" r:id="rId14"/>
    <p:sldId id="282" r:id="rId15"/>
    <p:sldId id="268" r:id="rId16"/>
    <p:sldId id="258" r:id="rId17"/>
    <p:sldId id="284" r:id="rId18"/>
    <p:sldId id="262" r:id="rId19"/>
    <p:sldId id="263" r:id="rId20"/>
    <p:sldId id="264" r:id="rId21"/>
    <p:sldId id="265" r:id="rId22"/>
    <p:sldId id="266" r:id="rId23"/>
    <p:sldId id="269" r:id="rId24"/>
    <p:sldId id="280" r:id="rId25"/>
    <p:sldId id="281" r:id="rId26"/>
    <p:sldId id="285" r:id="rId27"/>
    <p:sldId id="276" r:id="rId28"/>
    <p:sldId id="277" r:id="rId29"/>
    <p:sldId id="278" r:id="rId30"/>
    <p:sldId id="279" r:id="rId31"/>
    <p:sldId id="275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22DF27-B3B3-4796-ADBE-57B1A58CF33F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97CCE0A-5F47-4252-993E-EFD96A4A5C22}">
      <dgm:prSet phldrT="[Текст]"/>
      <dgm:spPr/>
      <dgm:t>
        <a:bodyPr/>
        <a:lstStyle/>
        <a:p>
          <a:r>
            <a:rPr lang="ru-RU" b="1">
              <a:solidFill>
                <a:sysClr val="windowText" lastClr="000000"/>
              </a:solidFill>
            </a:rPr>
            <a:t>Познавательная деятельность</a:t>
          </a:r>
        </a:p>
      </dgm:t>
    </dgm:pt>
    <dgm:pt modelId="{79313FB1-98FC-4C29-9238-D197951E458E}" type="parTrans" cxnId="{7FF85166-F6BD-4E63-83B8-D883A4510BFF}">
      <dgm:prSet/>
      <dgm:spPr/>
      <dgm:t>
        <a:bodyPr/>
        <a:lstStyle/>
        <a:p>
          <a:endParaRPr lang="ru-RU"/>
        </a:p>
      </dgm:t>
    </dgm:pt>
    <dgm:pt modelId="{5A4409AA-92C3-4D69-8CE0-DAFB906A4C2A}" type="sibTrans" cxnId="{7FF85166-F6BD-4E63-83B8-D883A4510BFF}">
      <dgm:prSet/>
      <dgm:spPr/>
      <dgm:t>
        <a:bodyPr/>
        <a:lstStyle/>
        <a:p>
          <a:endParaRPr lang="ru-RU"/>
        </a:p>
      </dgm:t>
    </dgm:pt>
    <dgm:pt modelId="{C2B3A677-78A1-4C2B-A3DB-45C5B466D859}">
      <dgm:prSet phldrT="[Текст]"/>
      <dgm:spPr/>
      <dgm:t>
        <a:bodyPr/>
        <a:lstStyle/>
        <a:p>
          <a:r>
            <a:rPr lang="ru-RU" i="1"/>
            <a:t>помощь в проведении кружковых занятий, факультативов, тематических классных часов, экскурсий, олимпиад, викторин, интеллектуальных конкурсов, мероприятий, с целью непосредственного воспитательного процесса</a:t>
          </a:r>
          <a:endParaRPr lang="ru-RU"/>
        </a:p>
      </dgm:t>
    </dgm:pt>
    <dgm:pt modelId="{51F6CFC8-8D51-41D7-9D38-051486A5A4FD}" type="parTrans" cxnId="{21D325F0-6F8C-43AF-9158-35350805FFD1}">
      <dgm:prSet/>
      <dgm:spPr/>
      <dgm:t>
        <a:bodyPr/>
        <a:lstStyle/>
        <a:p>
          <a:endParaRPr lang="ru-RU"/>
        </a:p>
      </dgm:t>
    </dgm:pt>
    <dgm:pt modelId="{87366BB1-EEB4-4F95-B0EA-3E18F14C7605}" type="sibTrans" cxnId="{21D325F0-6F8C-43AF-9158-35350805FFD1}">
      <dgm:prSet/>
      <dgm:spPr/>
      <dgm:t>
        <a:bodyPr/>
        <a:lstStyle/>
        <a:p>
          <a:endParaRPr lang="ru-RU"/>
        </a:p>
      </dgm:t>
    </dgm:pt>
    <dgm:pt modelId="{E6643306-C414-40B2-A693-486F7F318E12}">
      <dgm:prSet phldrT="[Текст]"/>
      <dgm:spPr/>
      <dgm:t>
        <a:bodyPr/>
        <a:lstStyle/>
        <a:p>
          <a:r>
            <a:rPr lang="ru-RU" b="1">
              <a:solidFill>
                <a:sysClr val="windowText" lastClr="000000"/>
              </a:solidFill>
            </a:rPr>
            <a:t>Проблемно – ценностное общение</a:t>
          </a:r>
        </a:p>
      </dgm:t>
    </dgm:pt>
    <dgm:pt modelId="{056FAD1F-E900-4E8A-83BB-5BC2D5AA48AB}" type="parTrans" cxnId="{A0DE48B6-C546-44D1-925B-F68C6E2B02AF}">
      <dgm:prSet/>
      <dgm:spPr/>
      <dgm:t>
        <a:bodyPr/>
        <a:lstStyle/>
        <a:p>
          <a:endParaRPr lang="ru-RU"/>
        </a:p>
      </dgm:t>
    </dgm:pt>
    <dgm:pt modelId="{E57201DA-EB39-4FF9-8852-D6C69C4CA2EC}" type="sibTrans" cxnId="{A0DE48B6-C546-44D1-925B-F68C6E2B02AF}">
      <dgm:prSet/>
      <dgm:spPr/>
      <dgm:t>
        <a:bodyPr/>
        <a:lstStyle/>
        <a:p>
          <a:endParaRPr lang="ru-RU"/>
        </a:p>
      </dgm:t>
    </dgm:pt>
    <dgm:pt modelId="{BF3AE7EC-0075-4CAF-9CF2-4E425E784BFC}">
      <dgm:prSet phldrT="[Текст]"/>
      <dgm:spPr/>
      <dgm:t>
        <a:bodyPr/>
        <a:lstStyle/>
        <a:p>
          <a:r>
            <a:rPr lang="ru-RU" i="1"/>
            <a:t>общая деятельность УСУ, организация и проведение общешкольных конференций, дебатов, диспутов, дискуссий, коллективных творческих дел</a:t>
          </a:r>
          <a:endParaRPr lang="ru-RU"/>
        </a:p>
      </dgm:t>
    </dgm:pt>
    <dgm:pt modelId="{88B725BD-5334-4EA7-AB52-663BA77734DC}" type="parTrans" cxnId="{A639312B-22E2-49F9-9D79-D32B2CC543B4}">
      <dgm:prSet/>
      <dgm:spPr/>
      <dgm:t>
        <a:bodyPr/>
        <a:lstStyle/>
        <a:p>
          <a:endParaRPr lang="ru-RU"/>
        </a:p>
      </dgm:t>
    </dgm:pt>
    <dgm:pt modelId="{C9BEDC42-1D4D-47FB-82A5-A530AE8922F6}" type="sibTrans" cxnId="{A639312B-22E2-49F9-9D79-D32B2CC543B4}">
      <dgm:prSet/>
      <dgm:spPr/>
      <dgm:t>
        <a:bodyPr/>
        <a:lstStyle/>
        <a:p>
          <a:endParaRPr lang="ru-RU"/>
        </a:p>
      </dgm:t>
    </dgm:pt>
    <dgm:pt modelId="{6CA0A2D0-2EA1-460B-A12F-4FB1E03018A6}">
      <dgm:prSet/>
      <dgm:spPr/>
      <dgm:t>
        <a:bodyPr/>
        <a:lstStyle/>
        <a:p>
          <a:r>
            <a:rPr lang="ru-RU" b="1">
              <a:solidFill>
                <a:sysClr val="windowText" lastClr="000000"/>
              </a:solidFill>
            </a:rPr>
            <a:t>Досугово – развлекательная деятельность</a:t>
          </a:r>
        </a:p>
      </dgm:t>
    </dgm:pt>
    <dgm:pt modelId="{C61C5753-1870-4CB9-8640-C5063B0133B9}" type="parTrans" cxnId="{63E91B2B-714C-4562-BD03-F012B13D84F8}">
      <dgm:prSet/>
      <dgm:spPr/>
      <dgm:t>
        <a:bodyPr/>
        <a:lstStyle/>
        <a:p>
          <a:endParaRPr lang="ru-RU"/>
        </a:p>
      </dgm:t>
    </dgm:pt>
    <dgm:pt modelId="{4E6938FF-3FB9-4E63-8FB0-8E4B4EA516A5}" type="sibTrans" cxnId="{63E91B2B-714C-4562-BD03-F012B13D84F8}">
      <dgm:prSet/>
      <dgm:spPr/>
      <dgm:t>
        <a:bodyPr/>
        <a:lstStyle/>
        <a:p>
          <a:endParaRPr lang="ru-RU"/>
        </a:p>
      </dgm:t>
    </dgm:pt>
    <dgm:pt modelId="{09BB64DC-62AF-4CCF-86A5-4B4B88D26F49}">
      <dgm:prSet/>
      <dgm:spPr/>
      <dgm:t>
        <a:bodyPr/>
        <a:lstStyle/>
        <a:p>
          <a:r>
            <a:rPr lang="ru-RU" i="1"/>
            <a:t>организация и проведение концертных программ, праздников, походов, спортивных мероприятий, творческих выставок</a:t>
          </a:r>
          <a:endParaRPr lang="ru-RU"/>
        </a:p>
      </dgm:t>
    </dgm:pt>
    <dgm:pt modelId="{BEB9FFD2-C226-4C07-B6DA-077705E03A77}" type="parTrans" cxnId="{2985EE6B-5577-4C1D-AAA8-6D965D16BD95}">
      <dgm:prSet/>
      <dgm:spPr/>
      <dgm:t>
        <a:bodyPr/>
        <a:lstStyle/>
        <a:p>
          <a:endParaRPr lang="ru-RU"/>
        </a:p>
      </dgm:t>
    </dgm:pt>
    <dgm:pt modelId="{4D694C85-74EB-499D-9B5B-595D5E4FA219}" type="sibTrans" cxnId="{2985EE6B-5577-4C1D-AAA8-6D965D16BD95}">
      <dgm:prSet/>
      <dgm:spPr/>
      <dgm:t>
        <a:bodyPr/>
        <a:lstStyle/>
        <a:p>
          <a:endParaRPr lang="ru-RU"/>
        </a:p>
      </dgm:t>
    </dgm:pt>
    <dgm:pt modelId="{DB551FEA-42D7-406F-8CDF-5E46963D578E}">
      <dgm:prSet/>
      <dgm:spPr/>
      <dgm:t>
        <a:bodyPr/>
        <a:lstStyle/>
        <a:p>
          <a:r>
            <a:rPr lang="ru-RU" b="1">
              <a:solidFill>
                <a:sysClr val="windowText" lastClr="000000"/>
              </a:solidFill>
            </a:rPr>
            <a:t>Игровая деятельность</a:t>
          </a:r>
        </a:p>
      </dgm:t>
    </dgm:pt>
    <dgm:pt modelId="{05E3692D-BB2E-4E62-BAA1-8A354F61AF2E}" type="parTrans" cxnId="{43671137-4823-4E4A-BBB8-4C91457869FB}">
      <dgm:prSet/>
      <dgm:spPr/>
      <dgm:t>
        <a:bodyPr/>
        <a:lstStyle/>
        <a:p>
          <a:endParaRPr lang="ru-RU"/>
        </a:p>
      </dgm:t>
    </dgm:pt>
    <dgm:pt modelId="{B94DC959-1D6B-47BE-8A53-EA2A51FBF705}" type="sibTrans" cxnId="{43671137-4823-4E4A-BBB8-4C91457869FB}">
      <dgm:prSet/>
      <dgm:spPr/>
      <dgm:t>
        <a:bodyPr/>
        <a:lstStyle/>
        <a:p>
          <a:endParaRPr lang="ru-RU"/>
        </a:p>
      </dgm:t>
    </dgm:pt>
    <dgm:pt modelId="{EE9D5EA4-BD83-489E-BA93-05970970103A}">
      <dgm:prSet/>
      <dgm:spPr/>
      <dgm:t>
        <a:bodyPr/>
        <a:lstStyle/>
        <a:p>
          <a:r>
            <a:rPr lang="ru-RU" i="1"/>
            <a:t>целенаправленная в коллективе деятельность с целью отдыха, развлечения и обучения обучающихся по направлениям: творческое, спортивное, обучающее, общекультурное</a:t>
          </a:r>
          <a:endParaRPr lang="ru-RU"/>
        </a:p>
      </dgm:t>
    </dgm:pt>
    <dgm:pt modelId="{236C87EA-962B-414F-A98E-CC25F0D44EF9}" type="parTrans" cxnId="{82A153D7-57FA-423F-B781-8995936B1C61}">
      <dgm:prSet/>
      <dgm:spPr/>
      <dgm:t>
        <a:bodyPr/>
        <a:lstStyle/>
        <a:p>
          <a:endParaRPr lang="ru-RU"/>
        </a:p>
      </dgm:t>
    </dgm:pt>
    <dgm:pt modelId="{B6AF682C-62C2-4940-A050-00C45AC9B264}" type="sibTrans" cxnId="{82A153D7-57FA-423F-B781-8995936B1C61}">
      <dgm:prSet/>
      <dgm:spPr/>
      <dgm:t>
        <a:bodyPr/>
        <a:lstStyle/>
        <a:p>
          <a:endParaRPr lang="ru-RU"/>
        </a:p>
      </dgm:t>
    </dgm:pt>
    <dgm:pt modelId="{38B9D3DD-5265-4AEE-BB74-1F93175D844D}">
      <dgm:prSet/>
      <dgm:spPr/>
      <dgm:t>
        <a:bodyPr/>
        <a:lstStyle/>
        <a:p>
          <a:r>
            <a:rPr lang="ru-RU" b="1">
              <a:solidFill>
                <a:sysClr val="windowText" lastClr="000000"/>
              </a:solidFill>
            </a:rPr>
            <a:t>Социально – преобразующая добровольческая деятельность (социальное творчество)</a:t>
          </a:r>
        </a:p>
      </dgm:t>
    </dgm:pt>
    <dgm:pt modelId="{A87FD12B-8FC9-459C-93F5-7BE8B20EDF65}" type="parTrans" cxnId="{24FE8095-9F7E-4E06-870F-681B022D14BC}">
      <dgm:prSet/>
      <dgm:spPr/>
      <dgm:t>
        <a:bodyPr/>
        <a:lstStyle/>
        <a:p>
          <a:endParaRPr lang="ru-RU"/>
        </a:p>
      </dgm:t>
    </dgm:pt>
    <dgm:pt modelId="{DB832CE8-9ED9-46EE-9CB0-4BB20BB2FA9C}" type="sibTrans" cxnId="{24FE8095-9F7E-4E06-870F-681B022D14BC}">
      <dgm:prSet/>
      <dgm:spPr/>
      <dgm:t>
        <a:bodyPr/>
        <a:lstStyle/>
        <a:p>
          <a:endParaRPr lang="ru-RU"/>
        </a:p>
      </dgm:t>
    </dgm:pt>
    <dgm:pt modelId="{5632E2B7-C951-44DB-9C6D-632527D60569}">
      <dgm:prSet/>
      <dgm:spPr/>
      <dgm:t>
        <a:bodyPr/>
        <a:lstStyle/>
        <a:p>
          <a:r>
            <a:rPr lang="ru-RU" i="1"/>
            <a:t>разработка и воплощение в жизнь социальных проектов, организация и проведение коллективных творческих дел, осуществление и организация мероприятий на пользу и радость кому-ли</a:t>
          </a:r>
          <a:endParaRPr lang="ru-RU"/>
        </a:p>
      </dgm:t>
    </dgm:pt>
    <dgm:pt modelId="{3F9BF876-E214-4700-97B3-009F00C9B43F}" type="parTrans" cxnId="{A0C46E3F-18AA-4154-BA59-6305AFD8FAE1}">
      <dgm:prSet/>
      <dgm:spPr/>
      <dgm:t>
        <a:bodyPr/>
        <a:lstStyle/>
        <a:p>
          <a:endParaRPr lang="ru-RU"/>
        </a:p>
      </dgm:t>
    </dgm:pt>
    <dgm:pt modelId="{3674FE85-403C-48A9-81C3-7B53337913B9}" type="sibTrans" cxnId="{A0C46E3F-18AA-4154-BA59-6305AFD8FAE1}">
      <dgm:prSet/>
      <dgm:spPr/>
      <dgm:t>
        <a:bodyPr/>
        <a:lstStyle/>
        <a:p>
          <a:endParaRPr lang="ru-RU"/>
        </a:p>
      </dgm:t>
    </dgm:pt>
    <dgm:pt modelId="{3BC32B94-7311-4D10-B93F-8721B615FB85}" type="pres">
      <dgm:prSet presAssocID="{A622DF27-B3B3-4796-ADBE-57B1A58CF33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F925A8D-9F08-44AC-A7A6-ACDCFBC8EE75}" type="pres">
      <dgm:prSet presAssocID="{897CCE0A-5F47-4252-993E-EFD96A4A5C22}" presName="linNode" presStyleCnt="0"/>
      <dgm:spPr/>
    </dgm:pt>
    <dgm:pt modelId="{5BB07AFD-8635-491B-B614-2F4884E0905F}" type="pres">
      <dgm:prSet presAssocID="{897CCE0A-5F47-4252-993E-EFD96A4A5C22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46163-7DF1-4B61-9D4F-0E6DF9F0474C}" type="pres">
      <dgm:prSet presAssocID="{897CCE0A-5F47-4252-993E-EFD96A4A5C22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AF028-1728-4D07-B17E-53095831E016}" type="pres">
      <dgm:prSet presAssocID="{5A4409AA-92C3-4D69-8CE0-DAFB906A4C2A}" presName="spacing" presStyleCnt="0"/>
      <dgm:spPr/>
    </dgm:pt>
    <dgm:pt modelId="{F78938B3-FBED-4B86-854C-43E967A20590}" type="pres">
      <dgm:prSet presAssocID="{E6643306-C414-40B2-A693-486F7F318E12}" presName="linNode" presStyleCnt="0"/>
      <dgm:spPr/>
    </dgm:pt>
    <dgm:pt modelId="{65749A57-F341-465B-82FD-2EA8C4BAD9E5}" type="pres">
      <dgm:prSet presAssocID="{E6643306-C414-40B2-A693-486F7F318E12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427F2-BC09-433E-A300-264FFF3F3408}" type="pres">
      <dgm:prSet presAssocID="{E6643306-C414-40B2-A693-486F7F318E12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D3E49-15D4-42E9-B601-096EA7AB995E}" type="pres">
      <dgm:prSet presAssocID="{E57201DA-EB39-4FF9-8852-D6C69C4CA2EC}" presName="spacing" presStyleCnt="0"/>
      <dgm:spPr/>
    </dgm:pt>
    <dgm:pt modelId="{A5FEA084-5EA0-4C38-884E-2DFEEF8B0632}" type="pres">
      <dgm:prSet presAssocID="{38B9D3DD-5265-4AEE-BB74-1F93175D844D}" presName="linNode" presStyleCnt="0"/>
      <dgm:spPr/>
    </dgm:pt>
    <dgm:pt modelId="{6690C8FE-70B6-46F4-8B52-51EA92068340}" type="pres">
      <dgm:prSet presAssocID="{38B9D3DD-5265-4AEE-BB74-1F93175D844D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F540D-FD97-499B-8CF0-BED527AD29D8}" type="pres">
      <dgm:prSet presAssocID="{38B9D3DD-5265-4AEE-BB74-1F93175D844D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BEEBA-2F6A-4A8A-B89F-1422DBA9ED88}" type="pres">
      <dgm:prSet presAssocID="{DB832CE8-9ED9-46EE-9CB0-4BB20BB2FA9C}" presName="spacing" presStyleCnt="0"/>
      <dgm:spPr/>
    </dgm:pt>
    <dgm:pt modelId="{202C1AA5-E825-40DD-8EAB-9F67B9E29B1E}" type="pres">
      <dgm:prSet presAssocID="{DB551FEA-42D7-406F-8CDF-5E46963D578E}" presName="linNode" presStyleCnt="0"/>
      <dgm:spPr/>
    </dgm:pt>
    <dgm:pt modelId="{7DCD538B-8E36-417E-92EE-5691128B1CA7}" type="pres">
      <dgm:prSet presAssocID="{DB551FEA-42D7-406F-8CDF-5E46963D578E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2E06E-25AA-49D0-9EA2-A99D291F57F2}" type="pres">
      <dgm:prSet presAssocID="{DB551FEA-42D7-406F-8CDF-5E46963D578E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5453E-D8C4-42D3-8C83-42F852807886}" type="pres">
      <dgm:prSet presAssocID="{B94DC959-1D6B-47BE-8A53-EA2A51FBF705}" presName="spacing" presStyleCnt="0"/>
      <dgm:spPr/>
    </dgm:pt>
    <dgm:pt modelId="{1ACB3C1E-DD2A-45A7-B62C-40B94CE6C74F}" type="pres">
      <dgm:prSet presAssocID="{6CA0A2D0-2EA1-460B-A12F-4FB1E03018A6}" presName="linNode" presStyleCnt="0"/>
      <dgm:spPr/>
    </dgm:pt>
    <dgm:pt modelId="{88E6547E-9542-4F1F-9CA1-2703158ADCC1}" type="pres">
      <dgm:prSet presAssocID="{6CA0A2D0-2EA1-460B-A12F-4FB1E03018A6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47C59-D59C-42C6-88D2-449241864E37}" type="pres">
      <dgm:prSet presAssocID="{6CA0A2D0-2EA1-460B-A12F-4FB1E03018A6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E91B2B-714C-4562-BD03-F012B13D84F8}" srcId="{A622DF27-B3B3-4796-ADBE-57B1A58CF33F}" destId="{6CA0A2D0-2EA1-460B-A12F-4FB1E03018A6}" srcOrd="4" destOrd="0" parTransId="{C61C5753-1870-4CB9-8640-C5063B0133B9}" sibTransId="{4E6938FF-3FB9-4E63-8FB0-8E4B4EA516A5}"/>
    <dgm:cxn modelId="{5EB36442-E944-4821-A1F0-C790B97E20C6}" type="presOf" srcId="{09BB64DC-62AF-4CCF-86A5-4B4B88D26F49}" destId="{B5B47C59-D59C-42C6-88D2-449241864E37}" srcOrd="0" destOrd="0" presId="urn:microsoft.com/office/officeart/2005/8/layout/vList6"/>
    <dgm:cxn modelId="{7FF85166-F6BD-4E63-83B8-D883A4510BFF}" srcId="{A622DF27-B3B3-4796-ADBE-57B1A58CF33F}" destId="{897CCE0A-5F47-4252-993E-EFD96A4A5C22}" srcOrd="0" destOrd="0" parTransId="{79313FB1-98FC-4C29-9238-D197951E458E}" sibTransId="{5A4409AA-92C3-4D69-8CE0-DAFB906A4C2A}"/>
    <dgm:cxn modelId="{A600D756-AEB5-4F3F-8389-C7B823B8969E}" type="presOf" srcId="{EE9D5EA4-BD83-489E-BA93-05970970103A}" destId="{5FD2E06E-25AA-49D0-9EA2-A99D291F57F2}" srcOrd="0" destOrd="0" presId="urn:microsoft.com/office/officeart/2005/8/layout/vList6"/>
    <dgm:cxn modelId="{A639312B-22E2-49F9-9D79-D32B2CC543B4}" srcId="{E6643306-C414-40B2-A693-486F7F318E12}" destId="{BF3AE7EC-0075-4CAF-9CF2-4E425E784BFC}" srcOrd="0" destOrd="0" parTransId="{88B725BD-5334-4EA7-AB52-663BA77734DC}" sibTransId="{C9BEDC42-1D4D-47FB-82A5-A530AE8922F6}"/>
    <dgm:cxn modelId="{2985EE6B-5577-4C1D-AAA8-6D965D16BD95}" srcId="{6CA0A2D0-2EA1-460B-A12F-4FB1E03018A6}" destId="{09BB64DC-62AF-4CCF-86A5-4B4B88D26F49}" srcOrd="0" destOrd="0" parTransId="{BEB9FFD2-C226-4C07-B6DA-077705E03A77}" sibTransId="{4D694C85-74EB-499D-9B5B-595D5E4FA219}"/>
    <dgm:cxn modelId="{49373F45-CC23-4E07-A372-767F0CB34DDD}" type="presOf" srcId="{38B9D3DD-5265-4AEE-BB74-1F93175D844D}" destId="{6690C8FE-70B6-46F4-8B52-51EA92068340}" srcOrd="0" destOrd="0" presId="urn:microsoft.com/office/officeart/2005/8/layout/vList6"/>
    <dgm:cxn modelId="{E9ACA0D7-C439-49BE-B88D-1E4519700388}" type="presOf" srcId="{C2B3A677-78A1-4C2B-A3DB-45C5B466D859}" destId="{B8D46163-7DF1-4B61-9D4F-0E6DF9F0474C}" srcOrd="0" destOrd="0" presId="urn:microsoft.com/office/officeart/2005/8/layout/vList6"/>
    <dgm:cxn modelId="{5C05623D-0865-4BDB-AB4C-FD1DE382B3E3}" type="presOf" srcId="{E6643306-C414-40B2-A693-486F7F318E12}" destId="{65749A57-F341-465B-82FD-2EA8C4BAD9E5}" srcOrd="0" destOrd="0" presId="urn:microsoft.com/office/officeart/2005/8/layout/vList6"/>
    <dgm:cxn modelId="{21D325F0-6F8C-43AF-9158-35350805FFD1}" srcId="{897CCE0A-5F47-4252-993E-EFD96A4A5C22}" destId="{C2B3A677-78A1-4C2B-A3DB-45C5B466D859}" srcOrd="0" destOrd="0" parTransId="{51F6CFC8-8D51-41D7-9D38-051486A5A4FD}" sibTransId="{87366BB1-EEB4-4F95-B0EA-3E18F14C7605}"/>
    <dgm:cxn modelId="{609AE1BB-A8E9-4C8B-8F2F-685F032DA865}" type="presOf" srcId="{BF3AE7EC-0075-4CAF-9CF2-4E425E784BFC}" destId="{8BE427F2-BC09-433E-A300-264FFF3F3408}" srcOrd="0" destOrd="0" presId="urn:microsoft.com/office/officeart/2005/8/layout/vList6"/>
    <dgm:cxn modelId="{24FE8095-9F7E-4E06-870F-681B022D14BC}" srcId="{A622DF27-B3B3-4796-ADBE-57B1A58CF33F}" destId="{38B9D3DD-5265-4AEE-BB74-1F93175D844D}" srcOrd="2" destOrd="0" parTransId="{A87FD12B-8FC9-459C-93F5-7BE8B20EDF65}" sibTransId="{DB832CE8-9ED9-46EE-9CB0-4BB20BB2FA9C}"/>
    <dgm:cxn modelId="{B52A6783-85F4-482A-ABDE-48CCD192B2D4}" type="presOf" srcId="{6CA0A2D0-2EA1-460B-A12F-4FB1E03018A6}" destId="{88E6547E-9542-4F1F-9CA1-2703158ADCC1}" srcOrd="0" destOrd="0" presId="urn:microsoft.com/office/officeart/2005/8/layout/vList6"/>
    <dgm:cxn modelId="{9F2AF49B-14CD-4717-B9E9-1948B5E744B9}" type="presOf" srcId="{A622DF27-B3B3-4796-ADBE-57B1A58CF33F}" destId="{3BC32B94-7311-4D10-B93F-8721B615FB85}" srcOrd="0" destOrd="0" presId="urn:microsoft.com/office/officeart/2005/8/layout/vList6"/>
    <dgm:cxn modelId="{43671137-4823-4E4A-BBB8-4C91457869FB}" srcId="{A622DF27-B3B3-4796-ADBE-57B1A58CF33F}" destId="{DB551FEA-42D7-406F-8CDF-5E46963D578E}" srcOrd="3" destOrd="0" parTransId="{05E3692D-BB2E-4E62-BAA1-8A354F61AF2E}" sibTransId="{B94DC959-1D6B-47BE-8A53-EA2A51FBF705}"/>
    <dgm:cxn modelId="{BCB315D4-F1D7-4738-A115-13B773F5A53D}" type="presOf" srcId="{5632E2B7-C951-44DB-9C6D-632527D60569}" destId="{BDEF540D-FD97-499B-8CF0-BED527AD29D8}" srcOrd="0" destOrd="0" presId="urn:microsoft.com/office/officeart/2005/8/layout/vList6"/>
    <dgm:cxn modelId="{A0DE48B6-C546-44D1-925B-F68C6E2B02AF}" srcId="{A622DF27-B3B3-4796-ADBE-57B1A58CF33F}" destId="{E6643306-C414-40B2-A693-486F7F318E12}" srcOrd="1" destOrd="0" parTransId="{056FAD1F-E900-4E8A-83BB-5BC2D5AA48AB}" sibTransId="{E57201DA-EB39-4FF9-8852-D6C69C4CA2EC}"/>
    <dgm:cxn modelId="{A0C46E3F-18AA-4154-BA59-6305AFD8FAE1}" srcId="{38B9D3DD-5265-4AEE-BB74-1F93175D844D}" destId="{5632E2B7-C951-44DB-9C6D-632527D60569}" srcOrd="0" destOrd="0" parTransId="{3F9BF876-E214-4700-97B3-009F00C9B43F}" sibTransId="{3674FE85-403C-48A9-81C3-7B53337913B9}"/>
    <dgm:cxn modelId="{C1957EA2-6477-4D24-945B-F479DBE79F73}" type="presOf" srcId="{897CCE0A-5F47-4252-993E-EFD96A4A5C22}" destId="{5BB07AFD-8635-491B-B614-2F4884E0905F}" srcOrd="0" destOrd="0" presId="urn:microsoft.com/office/officeart/2005/8/layout/vList6"/>
    <dgm:cxn modelId="{977268E1-43E8-4FAD-A083-C35750CBD0C1}" type="presOf" srcId="{DB551FEA-42D7-406F-8CDF-5E46963D578E}" destId="{7DCD538B-8E36-417E-92EE-5691128B1CA7}" srcOrd="0" destOrd="0" presId="urn:microsoft.com/office/officeart/2005/8/layout/vList6"/>
    <dgm:cxn modelId="{82A153D7-57FA-423F-B781-8995936B1C61}" srcId="{DB551FEA-42D7-406F-8CDF-5E46963D578E}" destId="{EE9D5EA4-BD83-489E-BA93-05970970103A}" srcOrd="0" destOrd="0" parTransId="{236C87EA-962B-414F-A98E-CC25F0D44EF9}" sibTransId="{B6AF682C-62C2-4940-A050-00C45AC9B264}"/>
    <dgm:cxn modelId="{4BE0643F-94FD-4E48-8A89-3A4A9E8B10D2}" type="presParOf" srcId="{3BC32B94-7311-4D10-B93F-8721B615FB85}" destId="{AF925A8D-9F08-44AC-A7A6-ACDCFBC8EE75}" srcOrd="0" destOrd="0" presId="urn:microsoft.com/office/officeart/2005/8/layout/vList6"/>
    <dgm:cxn modelId="{1286893B-7AF4-4441-B0F9-0882381FBF98}" type="presParOf" srcId="{AF925A8D-9F08-44AC-A7A6-ACDCFBC8EE75}" destId="{5BB07AFD-8635-491B-B614-2F4884E0905F}" srcOrd="0" destOrd="0" presId="urn:microsoft.com/office/officeart/2005/8/layout/vList6"/>
    <dgm:cxn modelId="{58319116-C13F-4C2F-916F-8BC0954201EC}" type="presParOf" srcId="{AF925A8D-9F08-44AC-A7A6-ACDCFBC8EE75}" destId="{B8D46163-7DF1-4B61-9D4F-0E6DF9F0474C}" srcOrd="1" destOrd="0" presId="urn:microsoft.com/office/officeart/2005/8/layout/vList6"/>
    <dgm:cxn modelId="{B0E46C4F-CA8A-4B82-9394-F40FB8442BB9}" type="presParOf" srcId="{3BC32B94-7311-4D10-B93F-8721B615FB85}" destId="{056AF028-1728-4D07-B17E-53095831E016}" srcOrd="1" destOrd="0" presId="urn:microsoft.com/office/officeart/2005/8/layout/vList6"/>
    <dgm:cxn modelId="{B673F90E-6453-438D-A08C-27F2897D110F}" type="presParOf" srcId="{3BC32B94-7311-4D10-B93F-8721B615FB85}" destId="{F78938B3-FBED-4B86-854C-43E967A20590}" srcOrd="2" destOrd="0" presId="urn:microsoft.com/office/officeart/2005/8/layout/vList6"/>
    <dgm:cxn modelId="{693D064D-7197-495D-AEF1-51CA56B90A3D}" type="presParOf" srcId="{F78938B3-FBED-4B86-854C-43E967A20590}" destId="{65749A57-F341-465B-82FD-2EA8C4BAD9E5}" srcOrd="0" destOrd="0" presId="urn:microsoft.com/office/officeart/2005/8/layout/vList6"/>
    <dgm:cxn modelId="{9D99BB73-DB8F-46E1-BBD6-BF649C06351E}" type="presParOf" srcId="{F78938B3-FBED-4B86-854C-43E967A20590}" destId="{8BE427F2-BC09-433E-A300-264FFF3F3408}" srcOrd="1" destOrd="0" presId="urn:microsoft.com/office/officeart/2005/8/layout/vList6"/>
    <dgm:cxn modelId="{26466783-3252-4BAC-8804-D0B695D06840}" type="presParOf" srcId="{3BC32B94-7311-4D10-B93F-8721B615FB85}" destId="{BE2D3E49-15D4-42E9-B601-096EA7AB995E}" srcOrd="3" destOrd="0" presId="urn:microsoft.com/office/officeart/2005/8/layout/vList6"/>
    <dgm:cxn modelId="{EA3CB318-9B80-45B6-B9CC-1E2F14018903}" type="presParOf" srcId="{3BC32B94-7311-4D10-B93F-8721B615FB85}" destId="{A5FEA084-5EA0-4C38-884E-2DFEEF8B0632}" srcOrd="4" destOrd="0" presId="urn:microsoft.com/office/officeart/2005/8/layout/vList6"/>
    <dgm:cxn modelId="{2ABA4BDB-47D0-4082-A0FE-5F8E40608677}" type="presParOf" srcId="{A5FEA084-5EA0-4C38-884E-2DFEEF8B0632}" destId="{6690C8FE-70B6-46F4-8B52-51EA92068340}" srcOrd="0" destOrd="0" presId="urn:microsoft.com/office/officeart/2005/8/layout/vList6"/>
    <dgm:cxn modelId="{7FC35A87-405B-4E61-8E56-9351B537729E}" type="presParOf" srcId="{A5FEA084-5EA0-4C38-884E-2DFEEF8B0632}" destId="{BDEF540D-FD97-499B-8CF0-BED527AD29D8}" srcOrd="1" destOrd="0" presId="urn:microsoft.com/office/officeart/2005/8/layout/vList6"/>
    <dgm:cxn modelId="{F7627535-3C95-4452-8047-6610F01FFB0E}" type="presParOf" srcId="{3BC32B94-7311-4D10-B93F-8721B615FB85}" destId="{627BEEBA-2F6A-4A8A-B89F-1422DBA9ED88}" srcOrd="5" destOrd="0" presId="urn:microsoft.com/office/officeart/2005/8/layout/vList6"/>
    <dgm:cxn modelId="{B0C7B536-E126-49E0-BCB3-95C99653BED9}" type="presParOf" srcId="{3BC32B94-7311-4D10-B93F-8721B615FB85}" destId="{202C1AA5-E825-40DD-8EAB-9F67B9E29B1E}" srcOrd="6" destOrd="0" presId="urn:microsoft.com/office/officeart/2005/8/layout/vList6"/>
    <dgm:cxn modelId="{E2AC8D28-D3A5-45AB-B479-E1B939C3C3D6}" type="presParOf" srcId="{202C1AA5-E825-40DD-8EAB-9F67B9E29B1E}" destId="{7DCD538B-8E36-417E-92EE-5691128B1CA7}" srcOrd="0" destOrd="0" presId="urn:microsoft.com/office/officeart/2005/8/layout/vList6"/>
    <dgm:cxn modelId="{00FF9507-E9A3-4A93-A43E-83B7A618EBF4}" type="presParOf" srcId="{202C1AA5-E825-40DD-8EAB-9F67B9E29B1E}" destId="{5FD2E06E-25AA-49D0-9EA2-A99D291F57F2}" srcOrd="1" destOrd="0" presId="urn:microsoft.com/office/officeart/2005/8/layout/vList6"/>
    <dgm:cxn modelId="{A0C0FA81-DE7A-4E2A-A0A9-D6E0B487D9D9}" type="presParOf" srcId="{3BC32B94-7311-4D10-B93F-8721B615FB85}" destId="{38D5453E-D8C4-42D3-8C83-42F852807886}" srcOrd="7" destOrd="0" presId="urn:microsoft.com/office/officeart/2005/8/layout/vList6"/>
    <dgm:cxn modelId="{95419C74-DAB2-4D61-90EC-38C593DA6D7F}" type="presParOf" srcId="{3BC32B94-7311-4D10-B93F-8721B615FB85}" destId="{1ACB3C1E-DD2A-45A7-B62C-40B94CE6C74F}" srcOrd="8" destOrd="0" presId="urn:microsoft.com/office/officeart/2005/8/layout/vList6"/>
    <dgm:cxn modelId="{B7EB675A-65BA-4C38-A74D-041D7B601AC9}" type="presParOf" srcId="{1ACB3C1E-DD2A-45A7-B62C-40B94CE6C74F}" destId="{88E6547E-9542-4F1F-9CA1-2703158ADCC1}" srcOrd="0" destOrd="0" presId="urn:microsoft.com/office/officeart/2005/8/layout/vList6"/>
    <dgm:cxn modelId="{BDEE42AF-AF91-415E-9E29-46A89B367FF7}" type="presParOf" srcId="{1ACB3C1E-DD2A-45A7-B62C-40B94CE6C74F}" destId="{B5B47C59-D59C-42C6-88D2-449241864E3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A071A8-DE57-44ED-8AD8-C7456B7239E8}" type="doc">
      <dgm:prSet loTypeId="urn:microsoft.com/office/officeart/2005/8/layout/vList5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92C9FF4-A95F-4A53-8BF9-3EECD09FE0D0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школьного самоуправления: </a:t>
          </a:r>
          <a:endParaRPr lang="ru-RU" dirty="0">
            <a:solidFill>
              <a:schemeClr val="tx1"/>
            </a:solidFill>
          </a:endParaRPr>
        </a:p>
      </dgm:t>
    </dgm:pt>
    <dgm:pt modelId="{0EBB92E4-BE3B-4B19-AF40-D31DD167C9AA}" type="parTrans" cxnId="{CBCA1216-9A8D-47DF-81FA-33200B738A4C}">
      <dgm:prSet/>
      <dgm:spPr/>
      <dgm:t>
        <a:bodyPr/>
        <a:lstStyle/>
        <a:p>
          <a:endParaRPr lang="ru-RU"/>
        </a:p>
      </dgm:t>
    </dgm:pt>
    <dgm:pt modelId="{0529613C-CBCA-4F0B-B184-6D54CA87D42E}" type="sibTrans" cxnId="{CBCA1216-9A8D-47DF-81FA-33200B738A4C}">
      <dgm:prSet/>
      <dgm:spPr/>
      <dgm:t>
        <a:bodyPr/>
        <a:lstStyle/>
        <a:p>
          <a:endParaRPr lang="ru-RU"/>
        </a:p>
      </dgm:t>
    </dgm:pt>
    <dgm:pt modelId="{A27C43CA-4F5A-4150-9CEA-FA46787560B6}">
      <dgm:prSet phldrT="[Текст]"/>
      <dgm:spPr/>
      <dgm:t>
        <a:bodyPr/>
        <a:lstStyle/>
        <a:p>
          <a:r>
            <a:rPr lang="ru-RU" b="1" dirty="0" smtClean="0"/>
            <a:t>Управляющий Совет школы,</a:t>
          </a:r>
          <a:r>
            <a:rPr lang="ru-RU" b="1" i="1" dirty="0" smtClean="0"/>
            <a:t> </a:t>
          </a:r>
          <a:endParaRPr lang="ru-RU" b="1" dirty="0"/>
        </a:p>
      </dgm:t>
    </dgm:pt>
    <dgm:pt modelId="{718C5B30-F2C0-4DA9-939A-AD8E6297A262}" type="parTrans" cxnId="{881C1B3F-657E-4A0B-B5E4-6854F671C17F}">
      <dgm:prSet/>
      <dgm:spPr/>
      <dgm:t>
        <a:bodyPr/>
        <a:lstStyle/>
        <a:p>
          <a:endParaRPr lang="ru-RU"/>
        </a:p>
      </dgm:t>
    </dgm:pt>
    <dgm:pt modelId="{A0DE2037-BF96-411E-BF95-1053D006D7B2}" type="sibTrans" cxnId="{881C1B3F-657E-4A0B-B5E4-6854F671C17F}">
      <dgm:prSet/>
      <dgm:spPr/>
      <dgm:t>
        <a:bodyPr/>
        <a:lstStyle/>
        <a:p>
          <a:endParaRPr lang="ru-RU"/>
        </a:p>
      </dgm:t>
    </dgm:pt>
    <dgm:pt modelId="{ABB7F6EA-D411-4494-AD17-F5E9D4C6CC30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дополнительного образования детей: </a:t>
          </a:r>
          <a:endParaRPr lang="ru-RU" dirty="0">
            <a:solidFill>
              <a:schemeClr val="tx1"/>
            </a:solidFill>
          </a:endParaRPr>
        </a:p>
      </dgm:t>
    </dgm:pt>
    <dgm:pt modelId="{A841EF12-D5B3-4681-927E-E0672B7565F3}" type="parTrans" cxnId="{453D76F3-019B-4314-8E4F-28537C9A049B}">
      <dgm:prSet/>
      <dgm:spPr/>
      <dgm:t>
        <a:bodyPr/>
        <a:lstStyle/>
        <a:p>
          <a:endParaRPr lang="ru-RU"/>
        </a:p>
      </dgm:t>
    </dgm:pt>
    <dgm:pt modelId="{A8E91D63-C698-4350-8115-AAB6CC441CB8}" type="sibTrans" cxnId="{453D76F3-019B-4314-8E4F-28537C9A049B}">
      <dgm:prSet/>
      <dgm:spPr/>
      <dgm:t>
        <a:bodyPr/>
        <a:lstStyle/>
        <a:p>
          <a:endParaRPr lang="ru-RU"/>
        </a:p>
      </dgm:t>
    </dgm:pt>
    <dgm:pt modelId="{3823C8A9-993A-4F56-9DEA-B5757C2A8C1A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общественными организациями: </a:t>
          </a:r>
          <a:endParaRPr lang="ru-RU" dirty="0">
            <a:solidFill>
              <a:schemeClr val="tx1"/>
            </a:solidFill>
          </a:endParaRPr>
        </a:p>
      </dgm:t>
    </dgm:pt>
    <dgm:pt modelId="{E495E9A3-675E-415E-A1D6-A42EF97EFC8E}" type="parTrans" cxnId="{DC20518A-61CD-49D7-AA0B-7386A025A6F1}">
      <dgm:prSet/>
      <dgm:spPr/>
      <dgm:t>
        <a:bodyPr/>
        <a:lstStyle/>
        <a:p>
          <a:endParaRPr lang="ru-RU"/>
        </a:p>
      </dgm:t>
    </dgm:pt>
    <dgm:pt modelId="{20C2E3C5-792D-4512-9CAA-BF920EF35C0E}" type="sibTrans" cxnId="{DC20518A-61CD-49D7-AA0B-7386A025A6F1}">
      <dgm:prSet/>
      <dgm:spPr/>
      <dgm:t>
        <a:bodyPr/>
        <a:lstStyle/>
        <a:p>
          <a:endParaRPr lang="ru-RU"/>
        </a:p>
      </dgm:t>
    </dgm:pt>
    <dgm:pt modelId="{75C137C4-93B8-43B6-AC3D-6E4E06A4AB80}">
      <dgm:prSet phldrT="[Текст]"/>
      <dgm:spPr/>
      <dgm:t>
        <a:bodyPr/>
        <a:lstStyle/>
        <a:p>
          <a:r>
            <a:rPr lang="ru-RU" b="1" dirty="0" smtClean="0"/>
            <a:t>Совет ветеранов Великой Отечественной войны </a:t>
          </a:r>
          <a:r>
            <a:rPr lang="ru-RU" b="1" dirty="0" err="1" smtClean="0"/>
            <a:t>г.Тосно</a:t>
          </a:r>
          <a:r>
            <a:rPr lang="ru-RU" b="1" dirty="0" smtClean="0"/>
            <a:t>, Совет ветеранов д. </a:t>
          </a:r>
          <a:r>
            <a:rPr lang="ru-RU" b="1" dirty="0" err="1" smtClean="0"/>
            <a:t>Новолисино</a:t>
          </a:r>
          <a:r>
            <a:rPr lang="ru-RU" b="1" dirty="0" smtClean="0"/>
            <a:t>, </a:t>
          </a:r>
          <a:r>
            <a:rPr lang="ru-RU" b="1" dirty="0" err="1" smtClean="0"/>
            <a:t>Тосненская</a:t>
          </a:r>
          <a:r>
            <a:rPr lang="ru-RU" b="1" dirty="0" smtClean="0"/>
            <a:t> общественная организация ветеранов войны в Афганистане и других военных конфликтов, «Центр женских инициатив» </a:t>
          </a:r>
          <a:r>
            <a:rPr lang="ru-RU" b="1" dirty="0" err="1" smtClean="0"/>
            <a:t>г.Тосно</a:t>
          </a:r>
          <a:r>
            <a:rPr lang="ru-RU" b="1" dirty="0" smtClean="0"/>
            <a:t> </a:t>
          </a:r>
          <a:endParaRPr lang="ru-RU" b="1" dirty="0"/>
        </a:p>
      </dgm:t>
    </dgm:pt>
    <dgm:pt modelId="{821C044D-1825-4E67-BA05-1EFEDABAC493}" type="parTrans" cxnId="{50BB4F1B-E2EA-4ED3-981B-6AA6B411A91F}">
      <dgm:prSet/>
      <dgm:spPr/>
      <dgm:t>
        <a:bodyPr/>
        <a:lstStyle/>
        <a:p>
          <a:endParaRPr lang="ru-RU"/>
        </a:p>
      </dgm:t>
    </dgm:pt>
    <dgm:pt modelId="{1E55D3FB-FE95-41FA-86CA-06BE8892A4F1}" type="sibTrans" cxnId="{50BB4F1B-E2EA-4ED3-981B-6AA6B411A91F}">
      <dgm:prSet/>
      <dgm:spPr/>
      <dgm:t>
        <a:bodyPr/>
        <a:lstStyle/>
        <a:p>
          <a:endParaRPr lang="ru-RU"/>
        </a:p>
      </dgm:t>
    </dgm:pt>
    <dgm:pt modelId="{11B22BAB-14F4-4DD9-8ED3-84F903C187A7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дошкольного образования: </a:t>
          </a:r>
          <a:endParaRPr lang="ru-RU" dirty="0">
            <a:solidFill>
              <a:schemeClr val="tx1"/>
            </a:solidFill>
          </a:endParaRPr>
        </a:p>
      </dgm:t>
    </dgm:pt>
    <dgm:pt modelId="{BE079918-BB67-4210-BA63-31A452D0F1B9}" type="parTrans" cxnId="{C6A74758-9A2D-46EF-83A2-8DDBC622B458}">
      <dgm:prSet/>
      <dgm:spPr/>
      <dgm:t>
        <a:bodyPr/>
        <a:lstStyle/>
        <a:p>
          <a:endParaRPr lang="ru-RU"/>
        </a:p>
      </dgm:t>
    </dgm:pt>
    <dgm:pt modelId="{8C612154-FDE6-4F44-A0DA-F1BF187522C5}" type="sibTrans" cxnId="{C6A74758-9A2D-46EF-83A2-8DDBC622B458}">
      <dgm:prSet/>
      <dgm:spPr/>
      <dgm:t>
        <a:bodyPr/>
        <a:lstStyle/>
        <a:p>
          <a:endParaRPr lang="ru-RU"/>
        </a:p>
      </dgm:t>
    </dgm:pt>
    <dgm:pt modelId="{F659E1EE-85F4-4397-A636-E45BA6DAC569}">
      <dgm:prSet phldrT="[Текст]"/>
      <dgm:spPr/>
      <dgm:t>
        <a:bodyPr/>
        <a:lstStyle/>
        <a:p>
          <a:r>
            <a:rPr lang="ru-RU" b="1" dirty="0" smtClean="0"/>
            <a:t>Педагогический совет школы,</a:t>
          </a:r>
          <a:r>
            <a:rPr lang="ru-RU" b="1" i="1" dirty="0" smtClean="0"/>
            <a:t> </a:t>
          </a:r>
          <a:endParaRPr lang="ru-RU" b="1" dirty="0"/>
        </a:p>
      </dgm:t>
    </dgm:pt>
    <dgm:pt modelId="{17D80FEA-DDB7-473A-9A39-B33511E7FB33}" type="parTrans" cxnId="{C126D761-9E6F-4F99-9EF0-005AA6D5EF1B}">
      <dgm:prSet/>
      <dgm:spPr/>
      <dgm:t>
        <a:bodyPr/>
        <a:lstStyle/>
        <a:p>
          <a:endParaRPr lang="ru-RU"/>
        </a:p>
      </dgm:t>
    </dgm:pt>
    <dgm:pt modelId="{E86C5EAB-4C79-46BE-9773-423AAF6268F7}" type="sibTrans" cxnId="{C126D761-9E6F-4F99-9EF0-005AA6D5EF1B}">
      <dgm:prSet/>
      <dgm:spPr/>
      <dgm:t>
        <a:bodyPr/>
        <a:lstStyle/>
        <a:p>
          <a:endParaRPr lang="ru-RU"/>
        </a:p>
      </dgm:t>
    </dgm:pt>
    <dgm:pt modelId="{46120802-D001-4BEF-8EAE-8E52DF06F654}">
      <dgm:prSet phldrT="[Текст]"/>
      <dgm:spPr/>
      <dgm:t>
        <a:bodyPr/>
        <a:lstStyle/>
        <a:p>
          <a:r>
            <a:rPr lang="ru-RU" b="1" i="1" dirty="0" smtClean="0"/>
            <a:t>Р</a:t>
          </a:r>
          <a:r>
            <a:rPr lang="ru-RU" b="1" dirty="0" smtClean="0"/>
            <a:t>одительские комитеты классов</a:t>
          </a:r>
          <a:endParaRPr lang="ru-RU" b="1" dirty="0"/>
        </a:p>
      </dgm:t>
    </dgm:pt>
    <dgm:pt modelId="{577D9FE1-6C7D-4767-9F46-4766C4D93CA1}" type="parTrans" cxnId="{EAB9032F-58D7-42D4-9697-F45FB39CC63B}">
      <dgm:prSet/>
      <dgm:spPr/>
      <dgm:t>
        <a:bodyPr/>
        <a:lstStyle/>
        <a:p>
          <a:endParaRPr lang="ru-RU"/>
        </a:p>
      </dgm:t>
    </dgm:pt>
    <dgm:pt modelId="{0C56A9C6-E54E-4912-9017-57F65A81F21C}" type="sibTrans" cxnId="{EAB9032F-58D7-42D4-9697-F45FB39CC63B}">
      <dgm:prSet/>
      <dgm:spPr/>
      <dgm:t>
        <a:bodyPr/>
        <a:lstStyle/>
        <a:p>
          <a:endParaRPr lang="ru-RU"/>
        </a:p>
      </dgm:t>
    </dgm:pt>
    <dgm:pt modelId="{94E2C979-6A88-4455-890A-9E474B9806C5}">
      <dgm:prSet/>
      <dgm:spPr/>
      <dgm:t>
        <a:bodyPr/>
        <a:lstStyle/>
        <a:p>
          <a:r>
            <a:rPr lang="ru-RU" b="1" dirty="0" smtClean="0"/>
            <a:t>МКДОУ №33 «Детский сад общеразвивающего вида </a:t>
          </a:r>
          <a:r>
            <a:rPr lang="ru-RU" b="1" dirty="0" err="1" smtClean="0"/>
            <a:t>д.Новолисино</a:t>
          </a:r>
          <a:r>
            <a:rPr lang="ru-RU" b="1" dirty="0" smtClean="0"/>
            <a:t>»</a:t>
          </a:r>
          <a:endParaRPr lang="ru-RU" b="1" dirty="0"/>
        </a:p>
      </dgm:t>
    </dgm:pt>
    <dgm:pt modelId="{D8D2F968-55C4-42D8-877E-D8543A3CA4D4}" type="parTrans" cxnId="{5C28B8BF-DA90-4C11-B416-43AA6B3D3447}">
      <dgm:prSet/>
      <dgm:spPr/>
      <dgm:t>
        <a:bodyPr/>
        <a:lstStyle/>
        <a:p>
          <a:endParaRPr lang="ru-RU"/>
        </a:p>
      </dgm:t>
    </dgm:pt>
    <dgm:pt modelId="{09471172-76F8-4C31-A8DF-AC001A065D72}" type="sibTrans" cxnId="{5C28B8BF-DA90-4C11-B416-43AA6B3D3447}">
      <dgm:prSet/>
      <dgm:spPr/>
      <dgm:t>
        <a:bodyPr/>
        <a:lstStyle/>
        <a:p>
          <a:endParaRPr lang="ru-RU"/>
        </a:p>
      </dgm:t>
    </dgm:pt>
    <dgm:pt modelId="{5C53B2E7-F365-474A-9647-6134D38F6921}">
      <dgm:prSet phldrT="[Текст]"/>
      <dgm:spPr/>
      <dgm:t>
        <a:bodyPr/>
        <a:lstStyle/>
        <a:p>
          <a:r>
            <a:rPr lang="ru-RU" b="1" dirty="0" smtClean="0"/>
            <a:t>МКУК «</a:t>
          </a:r>
          <a:r>
            <a:rPr lang="ru-RU" b="1" dirty="0" err="1" smtClean="0"/>
            <a:t>Ушакинский</a:t>
          </a:r>
          <a:r>
            <a:rPr lang="ru-RU" b="1" dirty="0" smtClean="0"/>
            <a:t> центр досуга и народного творчества» филиал  </a:t>
          </a:r>
          <a:r>
            <a:rPr lang="ru-RU" b="1" dirty="0" err="1" smtClean="0"/>
            <a:t>д.Новолисино</a:t>
          </a:r>
          <a:r>
            <a:rPr lang="ru-RU" b="1" dirty="0" smtClean="0"/>
            <a:t>, МКУК «</a:t>
          </a:r>
          <a:r>
            <a:rPr lang="ru-RU" b="1" dirty="0" err="1" smtClean="0"/>
            <a:t>Тосненская</a:t>
          </a:r>
          <a:r>
            <a:rPr lang="ru-RU" b="1" dirty="0" smtClean="0"/>
            <a:t> центральная районная детская библиотека» филиал </a:t>
          </a:r>
          <a:r>
            <a:rPr lang="ru-RU" b="1" dirty="0" err="1" smtClean="0"/>
            <a:t>д.Новолисино</a:t>
          </a:r>
          <a:endParaRPr lang="ru-RU" b="1" dirty="0"/>
        </a:p>
      </dgm:t>
    </dgm:pt>
    <dgm:pt modelId="{540E1563-B52E-44D3-B741-0B1C98B5876E}" type="parTrans" cxnId="{B9B209D7-2D30-41AF-8949-16A15F89D807}">
      <dgm:prSet/>
      <dgm:spPr/>
      <dgm:t>
        <a:bodyPr/>
        <a:lstStyle/>
        <a:p>
          <a:endParaRPr lang="ru-RU"/>
        </a:p>
      </dgm:t>
    </dgm:pt>
    <dgm:pt modelId="{B573672E-13B9-4DDB-84AC-739AD64EB547}" type="sibTrans" cxnId="{B9B209D7-2D30-41AF-8949-16A15F89D807}">
      <dgm:prSet/>
      <dgm:spPr/>
      <dgm:t>
        <a:bodyPr/>
        <a:lstStyle/>
        <a:p>
          <a:endParaRPr lang="ru-RU"/>
        </a:p>
      </dgm:t>
    </dgm:pt>
    <dgm:pt modelId="{B8076AD2-E672-40BC-BE1E-F778E2B6B651}">
      <dgm:prSet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учреждений научной, социальной и культурной направленности:</a:t>
          </a:r>
          <a:endParaRPr lang="ru-RU" dirty="0">
            <a:solidFill>
              <a:schemeClr val="tx1"/>
            </a:solidFill>
          </a:endParaRPr>
        </a:p>
      </dgm:t>
    </dgm:pt>
    <dgm:pt modelId="{20AD630C-1C74-421E-9657-3D66EBC3ADCA}" type="parTrans" cxnId="{B2D47E9D-F50B-4AB8-A8D3-CE8131201C8E}">
      <dgm:prSet/>
      <dgm:spPr/>
      <dgm:t>
        <a:bodyPr/>
        <a:lstStyle/>
        <a:p>
          <a:endParaRPr lang="ru-RU"/>
        </a:p>
      </dgm:t>
    </dgm:pt>
    <dgm:pt modelId="{9E82CEB4-543A-4337-B081-CCC07D308A8A}" type="sibTrans" cxnId="{B2D47E9D-F50B-4AB8-A8D3-CE8131201C8E}">
      <dgm:prSet/>
      <dgm:spPr/>
      <dgm:t>
        <a:bodyPr/>
        <a:lstStyle/>
        <a:p>
          <a:endParaRPr lang="ru-RU"/>
        </a:p>
      </dgm:t>
    </dgm:pt>
    <dgm:pt modelId="{9A1388B7-782B-4933-A247-987097B4C5A1}">
      <dgm:prSet phldrT="[Текст]"/>
      <dgm:spPr/>
      <dgm:t>
        <a:bodyPr/>
        <a:lstStyle/>
        <a:p>
          <a:r>
            <a:rPr lang="ru-RU" b="1" dirty="0" smtClean="0"/>
            <a:t>МКОУДОД «ДДТ» </a:t>
          </a:r>
          <a:r>
            <a:rPr lang="ru-RU" b="1" dirty="0" err="1" smtClean="0"/>
            <a:t>г.Тосно</a:t>
          </a:r>
          <a:r>
            <a:rPr lang="ru-RU" b="1" dirty="0" smtClean="0"/>
            <a:t>, МКОУДОД «ДЮСШ №1 </a:t>
          </a:r>
          <a:r>
            <a:rPr lang="ru-RU" b="1" dirty="0" err="1" smtClean="0"/>
            <a:t>г.Тосно</a:t>
          </a:r>
          <a:r>
            <a:rPr lang="ru-RU" b="1" dirty="0" smtClean="0"/>
            <a:t>», МКОУДОД «Станция юных натуралистов </a:t>
          </a:r>
          <a:r>
            <a:rPr lang="ru-RU" b="1" dirty="0" err="1" smtClean="0"/>
            <a:t>г.Тосно</a:t>
          </a:r>
          <a:r>
            <a:rPr lang="ru-RU" b="1" dirty="0" smtClean="0"/>
            <a:t>», МКОУДОД «ДЮТ» </a:t>
          </a:r>
          <a:r>
            <a:rPr lang="ru-RU" b="1" dirty="0" err="1" smtClean="0"/>
            <a:t>г.Тосно</a:t>
          </a:r>
          <a:r>
            <a:rPr lang="ru-RU" b="1" dirty="0" smtClean="0"/>
            <a:t>,  Авторская художественная школа </a:t>
          </a:r>
          <a:r>
            <a:rPr lang="ru-RU" b="1" dirty="0" err="1" smtClean="0"/>
            <a:t>г.Тосно</a:t>
          </a:r>
          <a:endParaRPr lang="ru-RU" b="1" dirty="0"/>
        </a:p>
      </dgm:t>
    </dgm:pt>
    <dgm:pt modelId="{99D15C89-625F-420A-B9B8-4B87DBD5233F}" type="sibTrans" cxnId="{F0033DF3-98FA-45DC-BCB5-4C30EC19DA80}">
      <dgm:prSet/>
      <dgm:spPr/>
      <dgm:t>
        <a:bodyPr/>
        <a:lstStyle/>
        <a:p>
          <a:endParaRPr lang="ru-RU"/>
        </a:p>
      </dgm:t>
    </dgm:pt>
    <dgm:pt modelId="{8FCC0A4E-A19A-470E-BCEC-30F9F8FD8403}" type="parTrans" cxnId="{F0033DF3-98FA-45DC-BCB5-4C30EC19DA80}">
      <dgm:prSet/>
      <dgm:spPr/>
      <dgm:t>
        <a:bodyPr/>
        <a:lstStyle/>
        <a:p>
          <a:endParaRPr lang="ru-RU"/>
        </a:p>
      </dgm:t>
    </dgm:pt>
    <dgm:pt modelId="{B69AB39F-62F6-410F-8052-117B4DE6B51F}" type="pres">
      <dgm:prSet presAssocID="{17A071A8-DE57-44ED-8AD8-C7456B7239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C55025-8509-4B43-8477-BB571738B19A}" type="pres">
      <dgm:prSet presAssocID="{692C9FF4-A95F-4A53-8BF9-3EECD09FE0D0}" presName="linNode" presStyleCnt="0"/>
      <dgm:spPr/>
    </dgm:pt>
    <dgm:pt modelId="{A954AA2C-4971-4FA9-ADAA-5EFE6BDDD16F}" type="pres">
      <dgm:prSet presAssocID="{692C9FF4-A95F-4A53-8BF9-3EECD09FE0D0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CBABD-85FD-47C3-B6F5-58D3B0BE259F}" type="pres">
      <dgm:prSet presAssocID="{692C9FF4-A95F-4A53-8BF9-3EECD09FE0D0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867DA1-1943-4874-897F-E54CBAF3E2BC}" type="pres">
      <dgm:prSet presAssocID="{0529613C-CBCA-4F0B-B184-6D54CA87D42E}" presName="sp" presStyleCnt="0"/>
      <dgm:spPr/>
    </dgm:pt>
    <dgm:pt modelId="{9660B4AF-8B35-41E3-B7A1-B9B39E5CC101}" type="pres">
      <dgm:prSet presAssocID="{11B22BAB-14F4-4DD9-8ED3-84F903C187A7}" presName="linNode" presStyleCnt="0"/>
      <dgm:spPr/>
    </dgm:pt>
    <dgm:pt modelId="{D611D673-31C0-483C-9D94-25FD9DCDB7D0}" type="pres">
      <dgm:prSet presAssocID="{11B22BAB-14F4-4DD9-8ED3-84F903C187A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5ED14-6710-4A49-A53E-6E6523D064D0}" type="pres">
      <dgm:prSet presAssocID="{11B22BAB-14F4-4DD9-8ED3-84F903C187A7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12138-967F-41A5-905D-3B27898C8DD4}" type="pres">
      <dgm:prSet presAssocID="{8C612154-FDE6-4F44-A0DA-F1BF187522C5}" presName="sp" presStyleCnt="0"/>
      <dgm:spPr/>
    </dgm:pt>
    <dgm:pt modelId="{A98833D9-B187-40A1-91B7-E30853F50E75}" type="pres">
      <dgm:prSet presAssocID="{B8076AD2-E672-40BC-BE1E-F778E2B6B651}" presName="linNode" presStyleCnt="0"/>
      <dgm:spPr/>
    </dgm:pt>
    <dgm:pt modelId="{ED1ACC68-9EAC-44B0-9EA9-62A29BCDB31B}" type="pres">
      <dgm:prSet presAssocID="{B8076AD2-E672-40BC-BE1E-F778E2B6B651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8CA6B-E973-4A72-BF08-9D6F608403C2}" type="pres">
      <dgm:prSet presAssocID="{B8076AD2-E672-40BC-BE1E-F778E2B6B651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286097-5312-44C8-B7EC-5843AA08CB59}" type="pres">
      <dgm:prSet presAssocID="{9E82CEB4-543A-4337-B081-CCC07D308A8A}" presName="sp" presStyleCnt="0"/>
      <dgm:spPr/>
    </dgm:pt>
    <dgm:pt modelId="{7BF9F143-4CB0-4B56-812B-F62C540CC54B}" type="pres">
      <dgm:prSet presAssocID="{ABB7F6EA-D411-4494-AD17-F5E9D4C6CC30}" presName="linNode" presStyleCnt="0"/>
      <dgm:spPr/>
    </dgm:pt>
    <dgm:pt modelId="{4DD1F7F7-3272-422A-95F5-CCD1862ABC62}" type="pres">
      <dgm:prSet presAssocID="{ABB7F6EA-D411-4494-AD17-F5E9D4C6CC30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C2E50-4B07-4892-8B9D-D7F84C83CE97}" type="pres">
      <dgm:prSet presAssocID="{ABB7F6EA-D411-4494-AD17-F5E9D4C6CC30}" presName="descendantText" presStyleLbl="alignAccFollowNode1" presStyleIdx="3" presStyleCnt="5" custScaleY="122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6A430-39B6-4AFA-92D8-B0798C1D7F2C}" type="pres">
      <dgm:prSet presAssocID="{A8E91D63-C698-4350-8115-AAB6CC441CB8}" presName="sp" presStyleCnt="0"/>
      <dgm:spPr/>
    </dgm:pt>
    <dgm:pt modelId="{09D19EB0-3B93-46FF-9BAB-0E5668A5BC0E}" type="pres">
      <dgm:prSet presAssocID="{3823C8A9-993A-4F56-9DEA-B5757C2A8C1A}" presName="linNode" presStyleCnt="0"/>
      <dgm:spPr/>
    </dgm:pt>
    <dgm:pt modelId="{E2043D35-8C6A-45D6-A8BA-C91E373C7B6D}" type="pres">
      <dgm:prSet presAssocID="{3823C8A9-993A-4F56-9DEA-B5757C2A8C1A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220CB-F4B5-4BB1-B4B2-46EFFFAFDC7D}" type="pres">
      <dgm:prSet presAssocID="{3823C8A9-993A-4F56-9DEA-B5757C2A8C1A}" presName="descendantText" presStyleLbl="alignAccFollowNode1" presStyleIdx="4" presStyleCnt="5" custScaleY="110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3D76F3-019B-4314-8E4F-28537C9A049B}" srcId="{17A071A8-DE57-44ED-8AD8-C7456B7239E8}" destId="{ABB7F6EA-D411-4494-AD17-F5E9D4C6CC30}" srcOrd="3" destOrd="0" parTransId="{A841EF12-D5B3-4681-927E-E0672B7565F3}" sibTransId="{A8E91D63-C698-4350-8115-AAB6CC441CB8}"/>
    <dgm:cxn modelId="{6947DE62-6F41-4795-8078-EA599B88186A}" type="presOf" srcId="{B8076AD2-E672-40BC-BE1E-F778E2B6B651}" destId="{ED1ACC68-9EAC-44B0-9EA9-62A29BCDB31B}" srcOrd="0" destOrd="0" presId="urn:microsoft.com/office/officeart/2005/8/layout/vList5"/>
    <dgm:cxn modelId="{62737026-7F8B-4676-A1FC-0B88A3CBAE98}" type="presOf" srcId="{5C53B2E7-F365-474A-9647-6134D38F6921}" destId="{2418CA6B-E973-4A72-BF08-9D6F608403C2}" srcOrd="0" destOrd="0" presId="urn:microsoft.com/office/officeart/2005/8/layout/vList5"/>
    <dgm:cxn modelId="{859B7C36-4B19-4307-A7E6-BC9B402D4740}" type="presOf" srcId="{F659E1EE-85F4-4397-A636-E45BA6DAC569}" destId="{06ECBABD-85FD-47C3-B6F5-58D3B0BE259F}" srcOrd="0" destOrd="1" presId="urn:microsoft.com/office/officeart/2005/8/layout/vList5"/>
    <dgm:cxn modelId="{D4F040B9-4F76-4979-ABD8-E7B18FB898B9}" type="presOf" srcId="{46120802-D001-4BEF-8EAE-8E52DF06F654}" destId="{06ECBABD-85FD-47C3-B6F5-58D3B0BE259F}" srcOrd="0" destOrd="2" presId="urn:microsoft.com/office/officeart/2005/8/layout/vList5"/>
    <dgm:cxn modelId="{B36CF325-73C1-472C-9C9E-43B9186BA571}" type="presOf" srcId="{692C9FF4-A95F-4A53-8BF9-3EECD09FE0D0}" destId="{A954AA2C-4971-4FA9-ADAA-5EFE6BDDD16F}" srcOrd="0" destOrd="0" presId="urn:microsoft.com/office/officeart/2005/8/layout/vList5"/>
    <dgm:cxn modelId="{497EBB27-D8C0-4252-871A-F4C4EB8D8344}" type="presOf" srcId="{94E2C979-6A88-4455-890A-9E474B9806C5}" destId="{A0E5ED14-6710-4A49-A53E-6E6523D064D0}" srcOrd="0" destOrd="0" presId="urn:microsoft.com/office/officeart/2005/8/layout/vList5"/>
    <dgm:cxn modelId="{B2D47E9D-F50B-4AB8-A8D3-CE8131201C8E}" srcId="{17A071A8-DE57-44ED-8AD8-C7456B7239E8}" destId="{B8076AD2-E672-40BC-BE1E-F778E2B6B651}" srcOrd="2" destOrd="0" parTransId="{20AD630C-1C74-421E-9657-3D66EBC3ADCA}" sibTransId="{9E82CEB4-543A-4337-B081-CCC07D308A8A}"/>
    <dgm:cxn modelId="{96F8B879-4A3E-4A63-AF96-D14D1CA50B36}" type="presOf" srcId="{17A071A8-DE57-44ED-8AD8-C7456B7239E8}" destId="{B69AB39F-62F6-410F-8052-117B4DE6B51F}" srcOrd="0" destOrd="0" presId="urn:microsoft.com/office/officeart/2005/8/layout/vList5"/>
    <dgm:cxn modelId="{C6A74758-9A2D-46EF-83A2-8DDBC622B458}" srcId="{17A071A8-DE57-44ED-8AD8-C7456B7239E8}" destId="{11B22BAB-14F4-4DD9-8ED3-84F903C187A7}" srcOrd="1" destOrd="0" parTransId="{BE079918-BB67-4210-BA63-31A452D0F1B9}" sibTransId="{8C612154-FDE6-4F44-A0DA-F1BF187522C5}"/>
    <dgm:cxn modelId="{F0033DF3-98FA-45DC-BCB5-4C30EC19DA80}" srcId="{ABB7F6EA-D411-4494-AD17-F5E9D4C6CC30}" destId="{9A1388B7-782B-4933-A247-987097B4C5A1}" srcOrd="0" destOrd="0" parTransId="{8FCC0A4E-A19A-470E-BCEC-30F9F8FD8403}" sibTransId="{99D15C89-625F-420A-B9B8-4B87DBD5233F}"/>
    <dgm:cxn modelId="{50BB4F1B-E2EA-4ED3-981B-6AA6B411A91F}" srcId="{3823C8A9-993A-4F56-9DEA-B5757C2A8C1A}" destId="{75C137C4-93B8-43B6-AC3D-6E4E06A4AB80}" srcOrd="0" destOrd="0" parTransId="{821C044D-1825-4E67-BA05-1EFEDABAC493}" sibTransId="{1E55D3FB-FE95-41FA-86CA-06BE8892A4F1}"/>
    <dgm:cxn modelId="{DC20518A-61CD-49D7-AA0B-7386A025A6F1}" srcId="{17A071A8-DE57-44ED-8AD8-C7456B7239E8}" destId="{3823C8A9-993A-4F56-9DEA-B5757C2A8C1A}" srcOrd="4" destOrd="0" parTransId="{E495E9A3-675E-415E-A1D6-A42EF97EFC8E}" sibTransId="{20C2E3C5-792D-4512-9CAA-BF920EF35C0E}"/>
    <dgm:cxn modelId="{5C28B8BF-DA90-4C11-B416-43AA6B3D3447}" srcId="{11B22BAB-14F4-4DD9-8ED3-84F903C187A7}" destId="{94E2C979-6A88-4455-890A-9E474B9806C5}" srcOrd="0" destOrd="0" parTransId="{D8D2F968-55C4-42D8-877E-D8543A3CA4D4}" sibTransId="{09471172-76F8-4C31-A8DF-AC001A065D72}"/>
    <dgm:cxn modelId="{881C1B3F-657E-4A0B-B5E4-6854F671C17F}" srcId="{692C9FF4-A95F-4A53-8BF9-3EECD09FE0D0}" destId="{A27C43CA-4F5A-4150-9CEA-FA46787560B6}" srcOrd="0" destOrd="0" parTransId="{718C5B30-F2C0-4DA9-939A-AD8E6297A262}" sibTransId="{A0DE2037-BF96-411E-BF95-1053D006D7B2}"/>
    <dgm:cxn modelId="{A18747B9-A3FA-427E-BCEB-307A5332BD8A}" type="presOf" srcId="{ABB7F6EA-D411-4494-AD17-F5E9D4C6CC30}" destId="{4DD1F7F7-3272-422A-95F5-CCD1862ABC62}" srcOrd="0" destOrd="0" presId="urn:microsoft.com/office/officeart/2005/8/layout/vList5"/>
    <dgm:cxn modelId="{EAB9032F-58D7-42D4-9697-F45FB39CC63B}" srcId="{692C9FF4-A95F-4A53-8BF9-3EECD09FE0D0}" destId="{46120802-D001-4BEF-8EAE-8E52DF06F654}" srcOrd="2" destOrd="0" parTransId="{577D9FE1-6C7D-4767-9F46-4766C4D93CA1}" sibTransId="{0C56A9C6-E54E-4912-9017-57F65A81F21C}"/>
    <dgm:cxn modelId="{E5A8F354-B7A1-45E4-97D7-C4121117F92A}" type="presOf" srcId="{75C137C4-93B8-43B6-AC3D-6E4E06A4AB80}" destId="{89A220CB-F4B5-4BB1-B4B2-46EFFFAFDC7D}" srcOrd="0" destOrd="0" presId="urn:microsoft.com/office/officeart/2005/8/layout/vList5"/>
    <dgm:cxn modelId="{CBCA1216-9A8D-47DF-81FA-33200B738A4C}" srcId="{17A071A8-DE57-44ED-8AD8-C7456B7239E8}" destId="{692C9FF4-A95F-4A53-8BF9-3EECD09FE0D0}" srcOrd="0" destOrd="0" parTransId="{0EBB92E4-BE3B-4B19-AF40-D31DD167C9AA}" sibTransId="{0529613C-CBCA-4F0B-B184-6D54CA87D42E}"/>
    <dgm:cxn modelId="{B9B209D7-2D30-41AF-8949-16A15F89D807}" srcId="{B8076AD2-E672-40BC-BE1E-F778E2B6B651}" destId="{5C53B2E7-F365-474A-9647-6134D38F6921}" srcOrd="0" destOrd="0" parTransId="{540E1563-B52E-44D3-B741-0B1C98B5876E}" sibTransId="{B573672E-13B9-4DDB-84AC-739AD64EB547}"/>
    <dgm:cxn modelId="{21F24B7D-F2D5-4EBC-A103-3FED3F645985}" type="presOf" srcId="{A27C43CA-4F5A-4150-9CEA-FA46787560B6}" destId="{06ECBABD-85FD-47C3-B6F5-58D3B0BE259F}" srcOrd="0" destOrd="0" presId="urn:microsoft.com/office/officeart/2005/8/layout/vList5"/>
    <dgm:cxn modelId="{72F8E23F-3337-4A5B-95B3-B0AB67D8FDE8}" type="presOf" srcId="{11B22BAB-14F4-4DD9-8ED3-84F903C187A7}" destId="{D611D673-31C0-483C-9D94-25FD9DCDB7D0}" srcOrd="0" destOrd="0" presId="urn:microsoft.com/office/officeart/2005/8/layout/vList5"/>
    <dgm:cxn modelId="{06972BD2-6820-4ADA-BAA1-CB1C01B790DF}" type="presOf" srcId="{3823C8A9-993A-4F56-9DEA-B5757C2A8C1A}" destId="{E2043D35-8C6A-45D6-A8BA-C91E373C7B6D}" srcOrd="0" destOrd="0" presId="urn:microsoft.com/office/officeart/2005/8/layout/vList5"/>
    <dgm:cxn modelId="{C126D761-9E6F-4F99-9EF0-005AA6D5EF1B}" srcId="{692C9FF4-A95F-4A53-8BF9-3EECD09FE0D0}" destId="{F659E1EE-85F4-4397-A636-E45BA6DAC569}" srcOrd="1" destOrd="0" parTransId="{17D80FEA-DDB7-473A-9A39-B33511E7FB33}" sibTransId="{E86C5EAB-4C79-46BE-9773-423AAF6268F7}"/>
    <dgm:cxn modelId="{6BA9B442-37CF-4AAA-888D-80EE21BF1379}" type="presOf" srcId="{9A1388B7-782B-4933-A247-987097B4C5A1}" destId="{B48C2E50-4B07-4892-8B9D-D7F84C83CE97}" srcOrd="0" destOrd="0" presId="urn:microsoft.com/office/officeart/2005/8/layout/vList5"/>
    <dgm:cxn modelId="{64FAC5A1-A2E0-4C28-9A96-3DC9E9705AC9}" type="presParOf" srcId="{B69AB39F-62F6-410F-8052-117B4DE6B51F}" destId="{12C55025-8509-4B43-8477-BB571738B19A}" srcOrd="0" destOrd="0" presId="urn:microsoft.com/office/officeart/2005/8/layout/vList5"/>
    <dgm:cxn modelId="{BA774B12-B23C-46F3-A2EA-ACCD7E419DB6}" type="presParOf" srcId="{12C55025-8509-4B43-8477-BB571738B19A}" destId="{A954AA2C-4971-4FA9-ADAA-5EFE6BDDD16F}" srcOrd="0" destOrd="0" presId="urn:microsoft.com/office/officeart/2005/8/layout/vList5"/>
    <dgm:cxn modelId="{BCE7429E-CD60-4810-B1A9-811CC543CB29}" type="presParOf" srcId="{12C55025-8509-4B43-8477-BB571738B19A}" destId="{06ECBABD-85FD-47C3-B6F5-58D3B0BE259F}" srcOrd="1" destOrd="0" presId="urn:microsoft.com/office/officeart/2005/8/layout/vList5"/>
    <dgm:cxn modelId="{F390A866-1126-4718-96E3-19F5BB91F9E6}" type="presParOf" srcId="{B69AB39F-62F6-410F-8052-117B4DE6B51F}" destId="{83867DA1-1943-4874-897F-E54CBAF3E2BC}" srcOrd="1" destOrd="0" presId="urn:microsoft.com/office/officeart/2005/8/layout/vList5"/>
    <dgm:cxn modelId="{9E434FC4-27C9-4439-947D-409572084660}" type="presParOf" srcId="{B69AB39F-62F6-410F-8052-117B4DE6B51F}" destId="{9660B4AF-8B35-41E3-B7A1-B9B39E5CC101}" srcOrd="2" destOrd="0" presId="urn:microsoft.com/office/officeart/2005/8/layout/vList5"/>
    <dgm:cxn modelId="{07FD104F-A804-4581-8CC2-B44D0E31419E}" type="presParOf" srcId="{9660B4AF-8B35-41E3-B7A1-B9B39E5CC101}" destId="{D611D673-31C0-483C-9D94-25FD9DCDB7D0}" srcOrd="0" destOrd="0" presId="urn:microsoft.com/office/officeart/2005/8/layout/vList5"/>
    <dgm:cxn modelId="{3E247E05-2E90-41C9-9BB4-00DF140FD734}" type="presParOf" srcId="{9660B4AF-8B35-41E3-B7A1-B9B39E5CC101}" destId="{A0E5ED14-6710-4A49-A53E-6E6523D064D0}" srcOrd="1" destOrd="0" presId="urn:microsoft.com/office/officeart/2005/8/layout/vList5"/>
    <dgm:cxn modelId="{5CC183D6-FE05-48C1-BEA1-D4707CC81557}" type="presParOf" srcId="{B69AB39F-62F6-410F-8052-117B4DE6B51F}" destId="{B1912138-967F-41A5-905D-3B27898C8DD4}" srcOrd="3" destOrd="0" presId="urn:microsoft.com/office/officeart/2005/8/layout/vList5"/>
    <dgm:cxn modelId="{4F6B7B45-40A0-4430-A4E4-9CB4702BA6B1}" type="presParOf" srcId="{B69AB39F-62F6-410F-8052-117B4DE6B51F}" destId="{A98833D9-B187-40A1-91B7-E30853F50E75}" srcOrd="4" destOrd="0" presId="urn:microsoft.com/office/officeart/2005/8/layout/vList5"/>
    <dgm:cxn modelId="{E68661CD-00E1-4F6B-8CF1-BCC0EB4C9CAE}" type="presParOf" srcId="{A98833D9-B187-40A1-91B7-E30853F50E75}" destId="{ED1ACC68-9EAC-44B0-9EA9-62A29BCDB31B}" srcOrd="0" destOrd="0" presId="urn:microsoft.com/office/officeart/2005/8/layout/vList5"/>
    <dgm:cxn modelId="{4477B159-7412-4DA8-9A69-DC2E8ED8A0CB}" type="presParOf" srcId="{A98833D9-B187-40A1-91B7-E30853F50E75}" destId="{2418CA6B-E973-4A72-BF08-9D6F608403C2}" srcOrd="1" destOrd="0" presId="urn:microsoft.com/office/officeart/2005/8/layout/vList5"/>
    <dgm:cxn modelId="{6C7A08CA-D456-4B10-BA76-F80120FBB8E9}" type="presParOf" srcId="{B69AB39F-62F6-410F-8052-117B4DE6B51F}" destId="{B0286097-5312-44C8-B7EC-5843AA08CB59}" srcOrd="5" destOrd="0" presId="urn:microsoft.com/office/officeart/2005/8/layout/vList5"/>
    <dgm:cxn modelId="{F9F390ED-0C29-4F70-A278-8CB03FD3C6D4}" type="presParOf" srcId="{B69AB39F-62F6-410F-8052-117B4DE6B51F}" destId="{7BF9F143-4CB0-4B56-812B-F62C540CC54B}" srcOrd="6" destOrd="0" presId="urn:microsoft.com/office/officeart/2005/8/layout/vList5"/>
    <dgm:cxn modelId="{3EB7230B-A5C6-4417-B9B0-62F5B9D4D7B6}" type="presParOf" srcId="{7BF9F143-4CB0-4B56-812B-F62C540CC54B}" destId="{4DD1F7F7-3272-422A-95F5-CCD1862ABC62}" srcOrd="0" destOrd="0" presId="urn:microsoft.com/office/officeart/2005/8/layout/vList5"/>
    <dgm:cxn modelId="{812939D9-E540-47B0-BD93-8C4A398481E5}" type="presParOf" srcId="{7BF9F143-4CB0-4B56-812B-F62C540CC54B}" destId="{B48C2E50-4B07-4892-8B9D-D7F84C83CE97}" srcOrd="1" destOrd="0" presId="urn:microsoft.com/office/officeart/2005/8/layout/vList5"/>
    <dgm:cxn modelId="{6CB4254D-BB92-4398-B39F-DE37A7B0D5A0}" type="presParOf" srcId="{B69AB39F-62F6-410F-8052-117B4DE6B51F}" destId="{8B86A430-39B6-4AFA-92D8-B0798C1D7F2C}" srcOrd="7" destOrd="0" presId="urn:microsoft.com/office/officeart/2005/8/layout/vList5"/>
    <dgm:cxn modelId="{660E732F-7997-4558-B937-E3DBA87A13F5}" type="presParOf" srcId="{B69AB39F-62F6-410F-8052-117B4DE6B51F}" destId="{09D19EB0-3B93-46FF-9BAB-0E5668A5BC0E}" srcOrd="8" destOrd="0" presId="urn:microsoft.com/office/officeart/2005/8/layout/vList5"/>
    <dgm:cxn modelId="{0F27F8C7-3A11-4EF4-8D0F-9F2A58F632EB}" type="presParOf" srcId="{09D19EB0-3B93-46FF-9BAB-0E5668A5BC0E}" destId="{E2043D35-8C6A-45D6-A8BA-C91E373C7B6D}" srcOrd="0" destOrd="0" presId="urn:microsoft.com/office/officeart/2005/8/layout/vList5"/>
    <dgm:cxn modelId="{6D2926D0-10F8-4127-8936-5E7C5D553941}" type="presParOf" srcId="{09D19EB0-3B93-46FF-9BAB-0E5668A5BC0E}" destId="{89A220CB-F4B5-4BB1-B4B2-46EFFFAFDC7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46163-7DF1-4B61-9D4F-0E6DF9F0474C}">
      <dsp:nvSpPr>
        <dsp:cNvPr id="0" name=""/>
        <dsp:cNvSpPr/>
      </dsp:nvSpPr>
      <dsp:spPr>
        <a:xfrm>
          <a:off x="3401695" y="1562"/>
          <a:ext cx="5102542" cy="8460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i="1" kern="1200"/>
            <a:t>помощь в проведении кружковых занятий, факультативов, тематических классных часов, экскурсий, олимпиад, викторин, интеллектуальных конкурсов, мероприятий, с целью непосредственного воспитательного процесса</a:t>
          </a:r>
          <a:endParaRPr lang="ru-RU" sz="1100" kern="1200"/>
        </a:p>
      </dsp:txBody>
      <dsp:txXfrm>
        <a:off x="3401695" y="107323"/>
        <a:ext cx="4785259" cy="634565"/>
      </dsp:txXfrm>
    </dsp:sp>
    <dsp:sp modelId="{5BB07AFD-8635-491B-B614-2F4884E0905F}">
      <dsp:nvSpPr>
        <dsp:cNvPr id="0" name=""/>
        <dsp:cNvSpPr/>
      </dsp:nvSpPr>
      <dsp:spPr>
        <a:xfrm>
          <a:off x="0" y="1562"/>
          <a:ext cx="3401695" cy="8460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>
              <a:solidFill>
                <a:sysClr val="windowText" lastClr="000000"/>
              </a:solidFill>
            </a:rPr>
            <a:t>Познавательная деятельность</a:t>
          </a:r>
        </a:p>
      </dsp:txBody>
      <dsp:txXfrm>
        <a:off x="41303" y="42865"/>
        <a:ext cx="3319089" cy="763481"/>
      </dsp:txXfrm>
    </dsp:sp>
    <dsp:sp modelId="{8BE427F2-BC09-433E-A300-264FFF3F3408}">
      <dsp:nvSpPr>
        <dsp:cNvPr id="0" name=""/>
        <dsp:cNvSpPr/>
      </dsp:nvSpPr>
      <dsp:spPr>
        <a:xfrm>
          <a:off x="3401695" y="932259"/>
          <a:ext cx="5102542" cy="8460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i="1" kern="1200"/>
            <a:t>общая деятельность УСУ, организация и проведение общешкольных конференций, дебатов, диспутов, дискуссий, коллективных творческих дел</a:t>
          </a:r>
          <a:endParaRPr lang="ru-RU" sz="1100" kern="1200"/>
        </a:p>
      </dsp:txBody>
      <dsp:txXfrm>
        <a:off x="3401695" y="1038020"/>
        <a:ext cx="4785259" cy="634565"/>
      </dsp:txXfrm>
    </dsp:sp>
    <dsp:sp modelId="{65749A57-F341-465B-82FD-2EA8C4BAD9E5}">
      <dsp:nvSpPr>
        <dsp:cNvPr id="0" name=""/>
        <dsp:cNvSpPr/>
      </dsp:nvSpPr>
      <dsp:spPr>
        <a:xfrm>
          <a:off x="0" y="932259"/>
          <a:ext cx="3401695" cy="8460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>
              <a:solidFill>
                <a:sysClr val="windowText" lastClr="000000"/>
              </a:solidFill>
            </a:rPr>
            <a:t>Проблемно – ценностное общение</a:t>
          </a:r>
        </a:p>
      </dsp:txBody>
      <dsp:txXfrm>
        <a:off x="41303" y="973562"/>
        <a:ext cx="3319089" cy="763481"/>
      </dsp:txXfrm>
    </dsp:sp>
    <dsp:sp modelId="{BDEF540D-FD97-499B-8CF0-BED527AD29D8}">
      <dsp:nvSpPr>
        <dsp:cNvPr id="0" name=""/>
        <dsp:cNvSpPr/>
      </dsp:nvSpPr>
      <dsp:spPr>
        <a:xfrm>
          <a:off x="3401695" y="1862956"/>
          <a:ext cx="5102542" cy="8460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i="1" kern="1200"/>
            <a:t>разработка и воплощение в жизнь социальных проектов, организация и проведение коллективных творческих дел, осуществление и организация мероприятий на пользу и радость кому-ли</a:t>
          </a:r>
          <a:endParaRPr lang="ru-RU" sz="1100" kern="1200"/>
        </a:p>
      </dsp:txBody>
      <dsp:txXfrm>
        <a:off x="3401695" y="1968717"/>
        <a:ext cx="4785259" cy="634565"/>
      </dsp:txXfrm>
    </dsp:sp>
    <dsp:sp modelId="{6690C8FE-70B6-46F4-8B52-51EA92068340}">
      <dsp:nvSpPr>
        <dsp:cNvPr id="0" name=""/>
        <dsp:cNvSpPr/>
      </dsp:nvSpPr>
      <dsp:spPr>
        <a:xfrm>
          <a:off x="0" y="1862956"/>
          <a:ext cx="3401695" cy="8460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>
              <a:solidFill>
                <a:sysClr val="windowText" lastClr="000000"/>
              </a:solidFill>
            </a:rPr>
            <a:t>Социально – преобразующая добровольческая деятельность (социальное творчество)</a:t>
          </a:r>
        </a:p>
      </dsp:txBody>
      <dsp:txXfrm>
        <a:off x="41303" y="1904259"/>
        <a:ext cx="3319089" cy="763481"/>
      </dsp:txXfrm>
    </dsp:sp>
    <dsp:sp modelId="{5FD2E06E-25AA-49D0-9EA2-A99D291F57F2}">
      <dsp:nvSpPr>
        <dsp:cNvPr id="0" name=""/>
        <dsp:cNvSpPr/>
      </dsp:nvSpPr>
      <dsp:spPr>
        <a:xfrm>
          <a:off x="3401695" y="2793652"/>
          <a:ext cx="5102542" cy="8460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i="1" kern="1200"/>
            <a:t>целенаправленная в коллективе деятельность с целью отдыха, развлечения и обучения обучающихся по направлениям: творческое, спортивное, обучающее, общекультурное</a:t>
          </a:r>
          <a:endParaRPr lang="ru-RU" sz="1100" kern="1200"/>
        </a:p>
      </dsp:txBody>
      <dsp:txXfrm>
        <a:off x="3401695" y="2899413"/>
        <a:ext cx="4785259" cy="634565"/>
      </dsp:txXfrm>
    </dsp:sp>
    <dsp:sp modelId="{7DCD538B-8E36-417E-92EE-5691128B1CA7}">
      <dsp:nvSpPr>
        <dsp:cNvPr id="0" name=""/>
        <dsp:cNvSpPr/>
      </dsp:nvSpPr>
      <dsp:spPr>
        <a:xfrm>
          <a:off x="0" y="2793652"/>
          <a:ext cx="3401695" cy="8460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>
              <a:solidFill>
                <a:sysClr val="windowText" lastClr="000000"/>
              </a:solidFill>
            </a:rPr>
            <a:t>Игровая деятельность</a:t>
          </a:r>
        </a:p>
      </dsp:txBody>
      <dsp:txXfrm>
        <a:off x="41303" y="2834955"/>
        <a:ext cx="3319089" cy="763481"/>
      </dsp:txXfrm>
    </dsp:sp>
    <dsp:sp modelId="{B5B47C59-D59C-42C6-88D2-449241864E37}">
      <dsp:nvSpPr>
        <dsp:cNvPr id="0" name=""/>
        <dsp:cNvSpPr/>
      </dsp:nvSpPr>
      <dsp:spPr>
        <a:xfrm>
          <a:off x="3401695" y="3724349"/>
          <a:ext cx="5102542" cy="8460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i="1" kern="1200"/>
            <a:t>организация и проведение концертных программ, праздников, походов, спортивных мероприятий, творческих выставок</a:t>
          </a:r>
          <a:endParaRPr lang="ru-RU" sz="1100" kern="1200"/>
        </a:p>
      </dsp:txBody>
      <dsp:txXfrm>
        <a:off x="3401695" y="3830110"/>
        <a:ext cx="4785259" cy="634565"/>
      </dsp:txXfrm>
    </dsp:sp>
    <dsp:sp modelId="{88E6547E-9542-4F1F-9CA1-2703158ADCC1}">
      <dsp:nvSpPr>
        <dsp:cNvPr id="0" name=""/>
        <dsp:cNvSpPr/>
      </dsp:nvSpPr>
      <dsp:spPr>
        <a:xfrm>
          <a:off x="0" y="3724349"/>
          <a:ext cx="3401695" cy="84608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>
              <a:solidFill>
                <a:sysClr val="windowText" lastClr="000000"/>
              </a:solidFill>
            </a:rPr>
            <a:t>Досугово – развлекательная деятельность</a:t>
          </a:r>
        </a:p>
      </dsp:txBody>
      <dsp:txXfrm>
        <a:off x="41303" y="3765652"/>
        <a:ext cx="3319089" cy="763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CBABD-85FD-47C3-B6F5-58D3B0BE259F}">
      <dsp:nvSpPr>
        <dsp:cNvPr id="0" name=""/>
        <dsp:cNvSpPr/>
      </dsp:nvSpPr>
      <dsp:spPr>
        <a:xfrm rot="5400000">
          <a:off x="5131254" y="-2049721"/>
          <a:ext cx="929747" cy="526694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/>
            <a:t>Управляющий Совет школы,</a:t>
          </a:r>
          <a:r>
            <a:rPr lang="ru-RU" sz="1300" b="1" i="1" kern="1200" dirty="0" smtClean="0"/>
            <a:t> </a:t>
          </a:r>
          <a:endParaRPr lang="ru-RU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/>
            <a:t>Педагогический совет школы,</a:t>
          </a:r>
          <a:r>
            <a:rPr lang="ru-RU" sz="1300" b="1" i="1" kern="1200" dirty="0" smtClean="0"/>
            <a:t> </a:t>
          </a:r>
          <a:endParaRPr lang="ru-RU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i="1" kern="1200" dirty="0" smtClean="0"/>
            <a:t>Р</a:t>
          </a:r>
          <a:r>
            <a:rPr lang="ru-RU" sz="1300" b="1" kern="1200" dirty="0" smtClean="0"/>
            <a:t>одительские комитеты классов</a:t>
          </a:r>
          <a:endParaRPr lang="ru-RU" sz="1300" b="1" kern="1200" dirty="0"/>
        </a:p>
      </dsp:txBody>
      <dsp:txXfrm rot="-5400000">
        <a:off x="2962656" y="164264"/>
        <a:ext cx="5221557" cy="838973"/>
      </dsp:txXfrm>
    </dsp:sp>
    <dsp:sp modelId="{A954AA2C-4971-4FA9-ADAA-5EFE6BDDD16F}">
      <dsp:nvSpPr>
        <dsp:cNvPr id="0" name=""/>
        <dsp:cNvSpPr/>
      </dsp:nvSpPr>
      <dsp:spPr>
        <a:xfrm>
          <a:off x="0" y="2658"/>
          <a:ext cx="2962656" cy="116218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</a:rPr>
            <a:t>школьного самоуправления: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6733" y="59391"/>
        <a:ext cx="2849190" cy="1048717"/>
      </dsp:txXfrm>
    </dsp:sp>
    <dsp:sp modelId="{A0E5ED14-6710-4A49-A53E-6E6523D064D0}">
      <dsp:nvSpPr>
        <dsp:cNvPr id="0" name=""/>
        <dsp:cNvSpPr/>
      </dsp:nvSpPr>
      <dsp:spPr>
        <a:xfrm rot="5400000">
          <a:off x="5131254" y="-829428"/>
          <a:ext cx="929747" cy="5266944"/>
        </a:xfrm>
        <a:prstGeom prst="round2SameRect">
          <a:avLst/>
        </a:prstGeom>
        <a:solidFill>
          <a:schemeClr val="accent5">
            <a:tint val="40000"/>
            <a:alpha val="90000"/>
            <a:hueOff val="-2685120"/>
            <a:satOff val="12063"/>
            <a:lumOff val="82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2685120"/>
              <a:satOff val="12063"/>
              <a:lumOff val="82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/>
            <a:t>МКДОУ №33 «Детский сад общеразвивающего вида </a:t>
          </a:r>
          <a:r>
            <a:rPr lang="ru-RU" sz="1300" b="1" kern="1200" dirty="0" err="1" smtClean="0"/>
            <a:t>д.Новолисино</a:t>
          </a:r>
          <a:r>
            <a:rPr lang="ru-RU" sz="1300" b="1" kern="1200" dirty="0" smtClean="0"/>
            <a:t>»</a:t>
          </a:r>
          <a:endParaRPr lang="ru-RU" sz="1300" b="1" kern="1200" dirty="0"/>
        </a:p>
      </dsp:txBody>
      <dsp:txXfrm rot="-5400000">
        <a:off x="2962656" y="1384557"/>
        <a:ext cx="5221557" cy="838973"/>
      </dsp:txXfrm>
    </dsp:sp>
    <dsp:sp modelId="{D611D673-31C0-483C-9D94-25FD9DCDB7D0}">
      <dsp:nvSpPr>
        <dsp:cNvPr id="0" name=""/>
        <dsp:cNvSpPr/>
      </dsp:nvSpPr>
      <dsp:spPr>
        <a:xfrm>
          <a:off x="0" y="1222951"/>
          <a:ext cx="2962656" cy="1162183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</a:rPr>
            <a:t>дошкольного образования: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6733" y="1279684"/>
        <a:ext cx="2849190" cy="1048717"/>
      </dsp:txXfrm>
    </dsp:sp>
    <dsp:sp modelId="{2418CA6B-E973-4A72-BF08-9D6F608403C2}">
      <dsp:nvSpPr>
        <dsp:cNvPr id="0" name=""/>
        <dsp:cNvSpPr/>
      </dsp:nvSpPr>
      <dsp:spPr>
        <a:xfrm rot="5400000">
          <a:off x="5131254" y="390863"/>
          <a:ext cx="929747" cy="5266944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/>
            <a:t>МКУК «</a:t>
          </a:r>
          <a:r>
            <a:rPr lang="ru-RU" sz="1300" b="1" kern="1200" dirty="0" err="1" smtClean="0"/>
            <a:t>Ушакинский</a:t>
          </a:r>
          <a:r>
            <a:rPr lang="ru-RU" sz="1300" b="1" kern="1200" dirty="0" smtClean="0"/>
            <a:t> центр досуга и народного творчества» филиал  </a:t>
          </a:r>
          <a:r>
            <a:rPr lang="ru-RU" sz="1300" b="1" kern="1200" dirty="0" err="1" smtClean="0"/>
            <a:t>д.Новолисино</a:t>
          </a:r>
          <a:r>
            <a:rPr lang="ru-RU" sz="1300" b="1" kern="1200" dirty="0" smtClean="0"/>
            <a:t>, МКУК «</a:t>
          </a:r>
          <a:r>
            <a:rPr lang="ru-RU" sz="1300" b="1" kern="1200" dirty="0" err="1" smtClean="0"/>
            <a:t>Тосненская</a:t>
          </a:r>
          <a:r>
            <a:rPr lang="ru-RU" sz="1300" b="1" kern="1200" dirty="0" smtClean="0"/>
            <a:t> центральная районная детская библиотека» филиал </a:t>
          </a:r>
          <a:r>
            <a:rPr lang="ru-RU" sz="1300" b="1" kern="1200" dirty="0" err="1" smtClean="0"/>
            <a:t>д.Новолисино</a:t>
          </a:r>
          <a:endParaRPr lang="ru-RU" sz="1300" b="1" kern="1200" dirty="0"/>
        </a:p>
      </dsp:txBody>
      <dsp:txXfrm rot="-5400000">
        <a:off x="2962656" y="2604849"/>
        <a:ext cx="5221557" cy="838973"/>
      </dsp:txXfrm>
    </dsp:sp>
    <dsp:sp modelId="{ED1ACC68-9EAC-44B0-9EA9-62A29BCDB31B}">
      <dsp:nvSpPr>
        <dsp:cNvPr id="0" name=""/>
        <dsp:cNvSpPr/>
      </dsp:nvSpPr>
      <dsp:spPr>
        <a:xfrm>
          <a:off x="0" y="2443244"/>
          <a:ext cx="2962656" cy="1162183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</a:rPr>
            <a:t>учреждений научной, социальной и культурной направленности: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6733" y="2499977"/>
        <a:ext cx="2849190" cy="1048717"/>
      </dsp:txXfrm>
    </dsp:sp>
    <dsp:sp modelId="{B48C2E50-4B07-4892-8B9D-D7F84C83CE97}">
      <dsp:nvSpPr>
        <dsp:cNvPr id="0" name=""/>
        <dsp:cNvSpPr/>
      </dsp:nvSpPr>
      <dsp:spPr>
        <a:xfrm rot="5400000">
          <a:off x="5028136" y="1611156"/>
          <a:ext cx="1135983" cy="5266944"/>
        </a:xfrm>
        <a:prstGeom prst="round2SameRect">
          <a:avLst/>
        </a:prstGeom>
        <a:solidFill>
          <a:schemeClr val="accent5">
            <a:tint val="40000"/>
            <a:alpha val="90000"/>
            <a:hueOff val="-8055361"/>
            <a:satOff val="36190"/>
            <a:lumOff val="248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8055361"/>
              <a:satOff val="36190"/>
              <a:lumOff val="248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/>
            <a:t>МКОУДОД «ДДТ» </a:t>
          </a:r>
          <a:r>
            <a:rPr lang="ru-RU" sz="1300" b="1" kern="1200" dirty="0" err="1" smtClean="0"/>
            <a:t>г.Тосно</a:t>
          </a:r>
          <a:r>
            <a:rPr lang="ru-RU" sz="1300" b="1" kern="1200" dirty="0" smtClean="0"/>
            <a:t>, МКОУДОД «ДЮСШ №1 </a:t>
          </a:r>
          <a:r>
            <a:rPr lang="ru-RU" sz="1300" b="1" kern="1200" dirty="0" err="1" smtClean="0"/>
            <a:t>г.Тосно</a:t>
          </a:r>
          <a:r>
            <a:rPr lang="ru-RU" sz="1300" b="1" kern="1200" dirty="0" smtClean="0"/>
            <a:t>», МКОУДОД «Станция юных натуралистов </a:t>
          </a:r>
          <a:r>
            <a:rPr lang="ru-RU" sz="1300" b="1" kern="1200" dirty="0" err="1" smtClean="0"/>
            <a:t>г.Тосно</a:t>
          </a:r>
          <a:r>
            <a:rPr lang="ru-RU" sz="1300" b="1" kern="1200" dirty="0" smtClean="0"/>
            <a:t>», МКОУДОД «ДЮТ» </a:t>
          </a:r>
          <a:r>
            <a:rPr lang="ru-RU" sz="1300" b="1" kern="1200" dirty="0" err="1" smtClean="0"/>
            <a:t>г.Тосно</a:t>
          </a:r>
          <a:r>
            <a:rPr lang="ru-RU" sz="1300" b="1" kern="1200" dirty="0" smtClean="0"/>
            <a:t>,  Авторская художественная школа </a:t>
          </a:r>
          <a:r>
            <a:rPr lang="ru-RU" sz="1300" b="1" kern="1200" dirty="0" err="1" smtClean="0"/>
            <a:t>г.Тосно</a:t>
          </a:r>
          <a:endParaRPr lang="ru-RU" sz="1300" b="1" kern="1200" dirty="0"/>
        </a:p>
      </dsp:txBody>
      <dsp:txXfrm rot="-5400000">
        <a:off x="2962656" y="3732090"/>
        <a:ext cx="5211490" cy="1025075"/>
      </dsp:txXfrm>
    </dsp:sp>
    <dsp:sp modelId="{4DD1F7F7-3272-422A-95F5-CCD1862ABC62}">
      <dsp:nvSpPr>
        <dsp:cNvPr id="0" name=""/>
        <dsp:cNvSpPr/>
      </dsp:nvSpPr>
      <dsp:spPr>
        <a:xfrm>
          <a:off x="0" y="3663537"/>
          <a:ext cx="2962656" cy="1162183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</a:rPr>
            <a:t>дополнительного образования детей: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6733" y="3720270"/>
        <a:ext cx="2849190" cy="1048717"/>
      </dsp:txXfrm>
    </dsp:sp>
    <dsp:sp modelId="{89A220CB-F4B5-4BB1-B4B2-46EFFFAFDC7D}">
      <dsp:nvSpPr>
        <dsp:cNvPr id="0" name=""/>
        <dsp:cNvSpPr/>
      </dsp:nvSpPr>
      <dsp:spPr>
        <a:xfrm rot="5400000">
          <a:off x="5081285" y="2831449"/>
          <a:ext cx="1029685" cy="5266944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/>
            <a:t>Совет ветеранов Великой Отечественной войны </a:t>
          </a:r>
          <a:r>
            <a:rPr lang="ru-RU" sz="1300" b="1" kern="1200" dirty="0" err="1" smtClean="0"/>
            <a:t>г.Тосно</a:t>
          </a:r>
          <a:r>
            <a:rPr lang="ru-RU" sz="1300" b="1" kern="1200" dirty="0" smtClean="0"/>
            <a:t>, Совет ветеранов д. </a:t>
          </a:r>
          <a:r>
            <a:rPr lang="ru-RU" sz="1300" b="1" kern="1200" dirty="0" err="1" smtClean="0"/>
            <a:t>Новолисино</a:t>
          </a:r>
          <a:r>
            <a:rPr lang="ru-RU" sz="1300" b="1" kern="1200" dirty="0" smtClean="0"/>
            <a:t>, </a:t>
          </a:r>
          <a:r>
            <a:rPr lang="ru-RU" sz="1300" b="1" kern="1200" dirty="0" err="1" smtClean="0"/>
            <a:t>Тосненская</a:t>
          </a:r>
          <a:r>
            <a:rPr lang="ru-RU" sz="1300" b="1" kern="1200" dirty="0" smtClean="0"/>
            <a:t> общественная организация ветеранов войны в Афганистане и других военных конфликтов, «Центр женских инициатив» </a:t>
          </a:r>
          <a:r>
            <a:rPr lang="ru-RU" sz="1300" b="1" kern="1200" dirty="0" err="1" smtClean="0"/>
            <a:t>г.Тосно</a:t>
          </a:r>
          <a:r>
            <a:rPr lang="ru-RU" sz="1300" b="1" kern="1200" dirty="0" smtClean="0"/>
            <a:t> </a:t>
          </a:r>
          <a:endParaRPr lang="ru-RU" sz="1300" b="1" kern="1200" dirty="0"/>
        </a:p>
      </dsp:txBody>
      <dsp:txXfrm rot="-5400000">
        <a:off x="2962656" y="5000344"/>
        <a:ext cx="5216679" cy="929155"/>
      </dsp:txXfrm>
    </dsp:sp>
    <dsp:sp modelId="{E2043D35-8C6A-45D6-A8BA-C91E373C7B6D}">
      <dsp:nvSpPr>
        <dsp:cNvPr id="0" name=""/>
        <dsp:cNvSpPr/>
      </dsp:nvSpPr>
      <dsp:spPr>
        <a:xfrm>
          <a:off x="0" y="4883830"/>
          <a:ext cx="2962656" cy="116218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</a:rPr>
            <a:t>общественными организациями: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6733" y="4940563"/>
        <a:ext cx="2849190" cy="1048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422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82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41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0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36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5776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719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901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01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268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63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9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cont.ws/uploads/posts/74559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url=http://atributia.ru/goods/%25D0%25A4%25D0%25BB%25D0%25B0%25D0%25B3-%25D0%25A2%25D0%25BE%25D1%2581%25D0%25BD%25D0%25B5%25D0%25BD%25D1%2581%25D0%25BA%25D0%25BE%25D0%25B3%25D0%25BE-%25D1%2580%25D0%25B0%25D0%25B9%25D0%25BE%25D0%25BD%25D0%25B0-%25D0%259B%25D0%25B5%25D0%25BD%25D0%25B8%25D0%25BD%25D0%25B3%25D1%2580%25D0%25B0%25D0%25B4%25D1%2581%25D0%25BA%25D0%25BE%25D0%25B9-%25D0%25BE%25D0%25B1%25D0%25BB%25D0%25B0%25D1%2581%25D1%2582%25D0%25B8&amp;rct=j&amp;frm=1&amp;q=&amp;esrc=s&amp;sa=U&amp;ved=0ahUKEwjo2LO3m83MAhViDJoKHWsFA4kQwW4IFTAA&amp;usg=AFQjCNH3LRSvvl7pTQJwVkFqFcaeh4PawQ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SC067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814" y="-407307"/>
            <a:ext cx="9505056" cy="736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3788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      </a:t>
            </a:r>
            <a:r>
              <a:rPr lang="ru-RU" sz="16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Тосненский</a:t>
            </a:r>
            <a:r>
              <a:rPr lang="ru-RU" sz="1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1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район   Ленинградская область</a:t>
            </a:r>
          </a:p>
          <a:p>
            <a:pPr algn="ctr"/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667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    МКОУ </a:t>
            </a:r>
            <a:r>
              <a:rPr lang="ru-RU" sz="2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Новолисинская</a:t>
            </a:r>
            <a:r>
              <a:rPr lang="ru-RU" sz="2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СОШ – интернат»</a:t>
            </a:r>
          </a:p>
        </p:txBody>
      </p:sp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92" y="1956167"/>
            <a:ext cx="2123728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F:\москва\фото верх\4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76" y="4491976"/>
            <a:ext cx="3402273" cy="2464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F:\москва\фото верх\5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19678"/>
            <a:ext cx="3131841" cy="2384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:\москва\фото верх\14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22840"/>
            <a:ext cx="3226772" cy="2337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DC125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56167"/>
            <a:ext cx="4067944" cy="2744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49343" y="2204864"/>
            <a:ext cx="31865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УЧЕНИЧЕСКИЙ 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СОВЕТ ШКОЛЫ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0992910">
            <a:off x="-827001" y="1026202"/>
            <a:ext cx="10224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kern="10" dirty="0"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9028886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Мы рады встрече с Вами!</a:t>
            </a:r>
          </a:p>
        </p:txBody>
      </p:sp>
    </p:spTree>
    <p:extLst>
      <p:ext uri="{BB962C8B-B14F-4D97-AF65-F5344CB8AC3E}">
        <p14:creationId xmlns:p14="http://schemas.microsoft.com/office/powerpoint/2010/main" val="37910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919766"/>
              </p:ext>
            </p:extLst>
          </p:nvPr>
        </p:nvGraphicFramePr>
        <p:xfrm>
          <a:off x="35495" y="1124744"/>
          <a:ext cx="9108505" cy="5733256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168353"/>
                <a:gridCol w="2891515"/>
                <a:gridCol w="3048637"/>
              </a:tblGrid>
              <a:tr h="57332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Цель</a:t>
                      </a:r>
                      <a:r>
                        <a:rPr lang="ru-RU" sz="1600" b="1" i="1" dirty="0">
                          <a:effectLst/>
                        </a:rPr>
                        <a:t>: </a:t>
                      </a:r>
                      <a:r>
                        <a:rPr lang="ru-RU" sz="1600" b="0" dirty="0">
                          <a:effectLst/>
                        </a:rPr>
                        <a:t>физическое развитие и самосовершенствование учащихся школы.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Основные направления работы:  </a:t>
                      </a:r>
                      <a:r>
                        <a:rPr lang="ru-RU" sz="1600" b="0" dirty="0">
                          <a:effectLst/>
                        </a:rPr>
                        <a:t>спортивное, туристско-краеведческое и основы начальной военной подготовки.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Задачи: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знакомить со способами использования свободного времени для поддержания жизненного потенциала, улучшения физического состояния организма;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вовлекать учащихся в спортивные секции и туристические кружки.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 состав комитета входят учащиеся возглавляющие комиссии по спорту и туризму, затем из  числа старшеклассников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выбирается председатель комитета.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под руководством учителя физкультуры.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Заседания проводятся не реже одного раза в месяц. Решения комитета доводятся до ученических коллективов.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и проводит общешкольные соревнования, спортивные праздники, мероприятия, походы и экскурсии;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распределяет между учащимися поручения по подготовке мероприятий;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помогает в работе школьных спортивных секций;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подготовку к соревнованиям различных уровней;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проводит «День здоровья».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в соответствии с общешкольным планом работы на учебный год.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116632"/>
            <a:ext cx="78803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КОМИТЕТ ПО ДЕЛАМ СПОРТА ИМ ТУРИЗМА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19945"/>
            <a:ext cx="8964488" cy="546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ea typeface="Calibri"/>
                <a:cs typeface="Times New Roman"/>
              </a:rPr>
              <a:t>Курирует деятельность</a:t>
            </a:r>
            <a:r>
              <a:rPr lang="ru-RU" sz="2800" dirty="0">
                <a:ea typeface="Calibri"/>
                <a:cs typeface="Times New Roman"/>
              </a:rPr>
              <a:t>  </a:t>
            </a:r>
            <a:r>
              <a:rPr lang="ru-RU" b="1" i="1" dirty="0" smtClean="0">
                <a:ea typeface="Calibri"/>
                <a:cs typeface="Times New Roman"/>
              </a:rPr>
              <a:t>учитель физической культуры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69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959270"/>
              </p:ext>
            </p:extLst>
          </p:nvPr>
        </p:nvGraphicFramePr>
        <p:xfrm>
          <a:off x="107503" y="1124744"/>
          <a:ext cx="8928993" cy="561662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312369"/>
                <a:gridCol w="2664296"/>
                <a:gridCol w="2952328"/>
              </a:tblGrid>
              <a:tr h="5616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Цель</a:t>
                      </a:r>
                      <a:r>
                        <a:rPr lang="ru-RU" sz="1600" b="1" i="1" dirty="0">
                          <a:effectLst/>
                        </a:rPr>
                        <a:t>:  </a:t>
                      </a:r>
                      <a:r>
                        <a:rPr lang="ru-RU" sz="1600" b="0" dirty="0">
                          <a:effectLst/>
                        </a:rPr>
                        <a:t>охрана здоровья учащихся школы.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Основные направления работы:  </a:t>
                      </a:r>
                      <a:r>
                        <a:rPr lang="ru-RU" sz="1600" b="0" dirty="0">
                          <a:effectLst/>
                        </a:rPr>
                        <a:t>развитие стремления учащихся к здоровому образу жизни, как одной из главных жизненных ценностей.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Задачи: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формировать готовность сохранить собственное здоровье;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знакомить с  условиями, обеспечивающими здоровый образ жизни;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формировать умения, позволяющие в общении с людьми, с самим собой, стимулировать жизнетворчество и культуру, обеспечивающие разумную самоорганизацию человеческой жизни;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обеспечивать соблюдение и выполнение учащимися правил внутреннего распорядка, заложенных в Уставе школы.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В комитет входят по одному представителю от каждого класса, которые возглавляют комиссии порядка и чистоты, затем из  числа старшеклассников выбирается председатель комитета.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под руководством медицинского работника школы и заместителя директора по ВР.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Заседания проводятся не реже одного раза в месяц. Решения комитета доводятся до ученических коллективов.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распределяет «зоны заботы» по классам и осуществляет постоянный контроль над чистотой в этих зонах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дежурство по школе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проводит рейды по контролю внешнего вида учащихся и наличия сменной обуви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проводит лекции, семинары, творческие выступления по профилактике негативного отношения к вредным привычкам (курению, алкоголю, наркотикам)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и проводит мероприятия по профилактике здорового образа жизни;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проводит «День здоровья».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в соответствии с общешкольным планом работы на учебный год.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25" marR="58525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1566" y="116632"/>
            <a:ext cx="56042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КОМИТЕТ ЗДРАВООХРАНЕНИЯ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386" y="445081"/>
            <a:ext cx="8568110" cy="546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ea typeface="Calibri"/>
                <a:cs typeface="Times New Roman"/>
              </a:rPr>
              <a:t>Курирует деятельность</a:t>
            </a:r>
            <a:r>
              <a:rPr lang="ru-RU" sz="2800" dirty="0">
                <a:ea typeface="Calibri"/>
                <a:cs typeface="Times New Roman"/>
              </a:rPr>
              <a:t>  </a:t>
            </a:r>
            <a:r>
              <a:rPr lang="ru-RU" b="1" i="1" dirty="0" smtClean="0">
                <a:ea typeface="Calibri"/>
                <a:cs typeface="Times New Roman"/>
              </a:rPr>
              <a:t>медицинский работник школы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67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6280879"/>
              </p:ext>
            </p:extLst>
          </p:nvPr>
        </p:nvGraphicFramePr>
        <p:xfrm>
          <a:off x="107504" y="1124744"/>
          <a:ext cx="8928993" cy="561662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168352"/>
                <a:gridCol w="2783688"/>
                <a:gridCol w="2976953"/>
              </a:tblGrid>
              <a:tr h="5616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Цель</a:t>
                      </a:r>
                      <a:r>
                        <a:rPr lang="ru-RU" sz="1600" b="1" i="1" dirty="0">
                          <a:effectLst/>
                        </a:rPr>
                        <a:t>:</a:t>
                      </a:r>
                      <a:r>
                        <a:rPr lang="ru-RU" sz="1600" b="0" dirty="0">
                          <a:effectLst/>
                        </a:rPr>
                        <a:t> воспитание трудолюбия и любви к природе.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Основные направления работы: </a:t>
                      </a:r>
                      <a:r>
                        <a:rPr lang="ru-RU" sz="1600" b="0" dirty="0">
                          <a:effectLst/>
                        </a:rPr>
                        <a:t>трудовое воспитание,  ОБЖ.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Задачи: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формировать навыки общественно – полезного труда у школьников;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научить учащихся предвидеть опасные ситуации и правильно действовать в случае их возникновения;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содействовать в развитии у школьников экологического поведения  и любви к природе.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 комитет входят по одному представителю от каждого класса, которые возглавляют комиссии по труду и ЧС, затем из  числа старшеклассников выбирается председатель комитета.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под руководством заместителя директора по безопасности, учителей трудового обучения и ОБЖ.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Заседания проводятся не реже одного раза в месяц. Решения комитета доводятся до ученических коллективов.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и проводит КТД общественно-полезного труда;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разрабатывает графики проведения трудовых и экологических десантов;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и проводит мероприятия по закреплению знаний учащихся по правилам безопасности жизнедеятельности;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привлекает школьников к активному и осознанному озеленению помещений и территории школы;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и проводит экологические акции.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в соответствии с общешкольным планом работы на учебный год.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116632"/>
            <a:ext cx="60450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КОМИТЕТ ПО ДЕЛАМ ТРУДА И ЧС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521" y="438791"/>
            <a:ext cx="878497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ea typeface="Calibri"/>
                <a:cs typeface="Times New Roman"/>
              </a:rPr>
              <a:t>Курирует деятельность</a:t>
            </a:r>
            <a:r>
              <a:rPr lang="ru-RU" sz="2800" dirty="0">
                <a:ea typeface="Calibri"/>
                <a:cs typeface="Times New Roman"/>
              </a:rPr>
              <a:t>  </a:t>
            </a:r>
            <a:r>
              <a:rPr lang="ru-RU" b="1" i="1" dirty="0">
                <a:ea typeface="Calibri"/>
                <a:cs typeface="Times New Roman"/>
              </a:rPr>
              <a:t>заместитель директора </a:t>
            </a:r>
            <a:r>
              <a:rPr lang="ru-RU" b="1" i="1" dirty="0" smtClean="0">
                <a:ea typeface="Calibri"/>
                <a:cs typeface="Times New Roman"/>
              </a:rPr>
              <a:t>по безопасности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563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954902"/>
              </p:ext>
            </p:extLst>
          </p:nvPr>
        </p:nvGraphicFramePr>
        <p:xfrm>
          <a:off x="107504" y="1124744"/>
          <a:ext cx="8928993" cy="561662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976020"/>
                <a:gridCol w="2976020"/>
                <a:gridCol w="2976953"/>
              </a:tblGrid>
              <a:tr h="5616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Цель</a:t>
                      </a:r>
                      <a:r>
                        <a:rPr lang="ru-RU" sz="1600" b="1" i="1" dirty="0">
                          <a:effectLst/>
                        </a:rPr>
                        <a:t>: </a:t>
                      </a:r>
                      <a:r>
                        <a:rPr lang="ru-RU" sz="1600" b="0" dirty="0">
                          <a:effectLst/>
                        </a:rPr>
                        <a:t>информировать учащихся, педагогов и родителей о жизнедеятельности </a:t>
                      </a:r>
                      <a:r>
                        <a:rPr lang="ru-RU" sz="1600" b="0" dirty="0" smtClean="0">
                          <a:effectLst/>
                        </a:rPr>
                        <a:t>школы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Задачи: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обеспечивать создание условий для самореализации творческих возможностей учащихся;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содействовать в развитии у школьников навыков журналистского мастерства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 комитет входят по одному представителю от каждого класса, которые возглавляют редколлегии классов, затем из числа старшеклассников выбирается председатель комитета (главный редактор школы).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под руководством учителей литературы и изобразительного искусства.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Заседания проводятся не реже одного раза в месяц. Решения комитета доводятся до ученических коллективов.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-организует и проводит смотры-конкурсы рисунков и плакатов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проводит информационные линейки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ведёт работу радиооповещения в школе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проводит социологические опросы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участие школьников в оформлении проводимых мероприятий.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в соответствии с общешкольным планом работы на учебный год.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3207" y="142867"/>
            <a:ext cx="85792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КОМИТЕТ СРЕДСТВ МАССОВОЙ ИНФОРМАЦИИ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207" y="446342"/>
            <a:ext cx="871128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ea typeface="Calibri"/>
                <a:cs typeface="Times New Roman"/>
              </a:rPr>
              <a:t>Курирует деятельность</a:t>
            </a:r>
            <a:r>
              <a:rPr lang="ru-RU" sz="2800" dirty="0">
                <a:ea typeface="Calibri"/>
                <a:cs typeface="Times New Roman"/>
              </a:rPr>
              <a:t>  </a:t>
            </a:r>
            <a:r>
              <a:rPr lang="ru-RU" b="1" i="1" dirty="0" smtClean="0">
                <a:ea typeface="Calibri"/>
                <a:cs typeface="Times New Roman"/>
              </a:rPr>
              <a:t>учитель информатики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906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534400" cy="758952"/>
          </a:xfrm>
        </p:spPr>
        <p:txBody>
          <a:bodyPr>
            <a:noAutofit/>
          </a:bodyPr>
          <a:lstStyle/>
          <a:p>
            <a:r>
              <a:rPr lang="ru-RU" sz="2800" b="1" dirty="0"/>
              <a:t>Формы деятельности ученического самоуправления: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11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7" name="Picture 5" descr="http://cont.ws/uploads/posts/74559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4002" y="0"/>
            <a:ext cx="91099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987824" y="134877"/>
            <a:ext cx="13532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ЗАКОН  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УСПЕХА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598694">
            <a:off x="5644013" y="5251635"/>
            <a:ext cx="1786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ЗАКОН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ЗДОРОВЬЯ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372728">
            <a:off x="802281" y="5047112"/>
            <a:ext cx="2153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ЗАКОН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ТЕРРИТОРИИ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9854190">
            <a:off x="6565713" y="1729438"/>
            <a:ext cx="2273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ЗАКОН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ТРУДОЛЮБИЯ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9070" y="5722655"/>
            <a:ext cx="21435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ЗАКОН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ТВОРЧЕСТВА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33494">
            <a:off x="520153" y="1135116"/>
            <a:ext cx="27174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ЗАКОН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СПЛАЧЁННОСТИ 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И ВЗАИМОПОЩИ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148942"/>
            <a:ext cx="18469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ЗАКОН 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anose="020B0A04020102020204" pitchFamily="34" charset="0"/>
              </a:rPr>
              <a:t>УВАЖЕНИЯ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13974" y="3198167"/>
            <a:ext cx="3313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ЗАКОНЫ  ШКОЛЫ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i.ucrazy.ru/files/i/2007.8.6/1186334698_1186035268_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19"/>
            <a:ext cx="9139876" cy="686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38" y="332656"/>
            <a:ext cx="8229600" cy="792088"/>
          </a:xfrm>
        </p:spPr>
        <p:txBody>
          <a:bodyPr>
            <a:noAutofit/>
          </a:bodyPr>
          <a:lstStyle/>
          <a:p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Взаимодействие с другими органами  </a:t>
            </a:r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07379252"/>
              </p:ext>
            </p:extLst>
          </p:nvPr>
        </p:nvGraphicFramePr>
        <p:xfrm>
          <a:off x="457200" y="620688"/>
          <a:ext cx="822960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592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Ноутбук\2011-2012 учебный год\фото школа 2011-2012\фото ВР 2011-2012\фото наташа стукалова\Фото\23.05.11г. - школа\DSC06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Ноутбук\2011-2012 учебный год\фото школа 2011-2012\фото ВР 2011-2012\фото поездка в Колпино\DSC_0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490" y="2357091"/>
            <a:ext cx="3288878" cy="2192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Ноутбук\2011-2012 учебный год\фото школа 2011-2012\Родионова фото\встреча в школе память\IMG_011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" y="2357091"/>
            <a:ext cx="2891854" cy="2168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787431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ШКОЛА </a:t>
            </a:r>
            <a:br>
              <a:rPr lang="ru-RU" sz="48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долгосрочных проектов</a:t>
            </a:r>
            <a:endParaRPr lang="ru-RU" sz="4800" b="1" cap="none" spc="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2819" y="4549676"/>
            <a:ext cx="920963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cap="none" spc="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В большую страну отправились мы,</a:t>
            </a:r>
          </a:p>
          <a:p>
            <a:pPr algn="ctr"/>
            <a:r>
              <a:rPr lang="ru-RU" sz="3600" b="1" i="1" kern="10" cap="none" spc="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Там новые планы, успехи, мечты,</a:t>
            </a:r>
          </a:p>
          <a:p>
            <a:pPr algn="ctr"/>
            <a:r>
              <a:rPr lang="ru-RU" sz="3600" b="1" i="1" kern="10" cap="none" spc="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Тетрадки на партах, доска на стене,</a:t>
            </a:r>
          </a:p>
          <a:p>
            <a:pPr algn="ctr"/>
            <a:r>
              <a:rPr lang="ru-RU" sz="3600" b="1" i="1" kern="10" cap="none" spc="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И нам очень нравится в этой стране!</a:t>
            </a:r>
            <a:endParaRPr lang="ru-RU" sz="3600" b="1" cap="none" spc="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3" descr="C:\Ноутбук\2011-2012 учебный год\фото школа 2011-2012\Родионова фото\встреча в школе память\IMG_00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43" y="2357091"/>
            <a:ext cx="3126417" cy="2192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887" y="439345"/>
            <a:ext cx="8534400" cy="758952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</a:pPr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sz="4000" b="1" dirty="0" smtClean="0"/>
              <a:t>Общешкольный проект                  </a:t>
            </a:r>
            <a:br>
              <a:rPr lang="ru-RU" sz="4000" b="1" dirty="0" smtClean="0"/>
            </a:br>
            <a:r>
              <a:rPr lang="ru-RU" sz="4000" b="1" dirty="0"/>
              <a:t> </a:t>
            </a:r>
            <a:r>
              <a:rPr lang="ru-RU" sz="4000" b="1" dirty="0" smtClean="0"/>
              <a:t>                «Память поколений!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pic>
        <p:nvPicPr>
          <p:cNvPr id="4" name="Picture 2" descr="d:\Users\Учитель\Desktop\2013-2014\Фото вертераны, кадеты\фото память поколений\Изображение 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944218" cy="21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Users\Учитель\Desktop\2013-2014\фото кадеты\15.02.12 митинг\SDC13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4511670"/>
            <a:ext cx="2881113" cy="188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Users\Учитель\Desktop\2013-2014\фото кадеты\21.01.14.ФОТО СЛЕТ И ВЫСТУПЛЕНИЕ БЛОКАДА\IMG_7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9" y="2431307"/>
            <a:ext cx="2881113" cy="186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Users\Учитель\Desktop\2013-2014\Фото вертераны, кадеты\фото память поколений\DSC015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15" y="2418376"/>
            <a:ext cx="2775568" cy="187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Users\Учитель\Desktop\2013-2014\фото кадеты\Присяга 2013-2014 у.г\DSC_00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37" y="2431308"/>
            <a:ext cx="2816147" cy="186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F:\москва\проекты внизу\1\1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60" y="4511670"/>
            <a:ext cx="2717123" cy="1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москва\проекты внизу\1\DSC_09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72" y="4515709"/>
            <a:ext cx="2841884" cy="188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11762" y="1198297"/>
            <a:ext cx="65215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Цель:</a:t>
            </a:r>
            <a:r>
              <a:rPr lang="ru-RU" b="1" dirty="0"/>
              <a:t> </a:t>
            </a:r>
            <a:r>
              <a:rPr lang="ru-RU" i="1" dirty="0"/>
              <a:t>формирование у обучающихся устойчивой активной жизненной позиции гражданина – патриота своей Родины, воспитание в них чувства национального самосознания, политической и моральной ответственности.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6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0455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/>
              <a:t>Общешкольный проект                   «Старший друг!»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F:\москва\проекты внизу\5\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0" y="173953"/>
            <a:ext cx="262778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москва\проекты внизу\5\IMG_4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2780928"/>
            <a:ext cx="2376264" cy="18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москва\проекты внизу\5\IMG_47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0" y="2060848"/>
            <a:ext cx="2627784" cy="17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F:\москва\проекты внизу\5\SL376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0" y="3932101"/>
            <a:ext cx="2849525" cy="216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:\москва\проекты внизу\5\SL3760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01" y="4692352"/>
            <a:ext cx="2525383" cy="19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:\родионова\Фото для конкурса\праздник осени\IMG_21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50" y="2780928"/>
            <a:ext cx="2767934" cy="18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73851" y="1178168"/>
            <a:ext cx="57701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Цель:</a:t>
            </a:r>
            <a:r>
              <a:rPr lang="ru-RU" b="1" dirty="0"/>
              <a:t> </a:t>
            </a:r>
            <a:r>
              <a:rPr lang="ru-RU" i="1" dirty="0"/>
              <a:t>развитие разновозрастного сотрудничества подростков и младших школьников, формирование дружеской среды во всем школьном коллективе, оказание помощи ученикам младшего школьного возраста в обучении и внеклассной работе.</a:t>
            </a:r>
            <a:endParaRPr lang="ru-RU" dirty="0"/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92351"/>
            <a:ext cx="2382059" cy="191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55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type="body" idx="1"/>
          </p:nvPr>
        </p:nvSpPr>
        <p:spPr>
          <a:xfrm>
            <a:off x="107504" y="2420888"/>
            <a:ext cx="8856984" cy="1673225"/>
          </a:xfrm>
        </p:spPr>
        <p:txBody>
          <a:bodyPr>
            <a:noAutofit/>
          </a:bodyPr>
          <a:lstStyle/>
          <a:p>
            <a:pPr marL="609600" indent="-609600" algn="ctr">
              <a:lnSpc>
                <a:spcPct val="90000"/>
              </a:lnSpc>
              <a:buNone/>
              <a:defRPr/>
            </a:pPr>
            <a:endParaRPr lang="ru-RU" sz="1200" b="1" dirty="0" smtClean="0"/>
          </a:p>
          <a:p>
            <a:pPr marL="609600" indent="-609600" algn="ctr">
              <a:lnSpc>
                <a:spcPct val="90000"/>
              </a:lnSpc>
              <a:buNone/>
              <a:defRPr/>
            </a:pPr>
            <a:r>
              <a:rPr lang="ru-RU" b="1" dirty="0" smtClean="0"/>
              <a:t>ЭТАПЫ </a:t>
            </a:r>
            <a:r>
              <a:rPr lang="ru-RU" b="1" dirty="0"/>
              <a:t>ДЕЯТЕЛЬНОСТИ</a:t>
            </a:r>
            <a:r>
              <a:rPr lang="en-US" b="1" dirty="0" smtClean="0"/>
              <a:t>:</a:t>
            </a:r>
            <a:endParaRPr lang="ru-RU" sz="1200" b="1" dirty="0"/>
          </a:p>
          <a:p>
            <a:pPr marL="609600" indent="-609600" algn="l">
              <a:lnSpc>
                <a:spcPct val="90000"/>
              </a:lnSpc>
              <a:buNone/>
              <a:defRPr/>
            </a:pPr>
            <a:r>
              <a:rPr lang="ru-RU" sz="1200" dirty="0"/>
              <a:t> </a:t>
            </a:r>
            <a:r>
              <a:rPr lang="ru-RU" sz="1200" dirty="0" smtClean="0"/>
              <a:t>    1</a:t>
            </a:r>
            <a:r>
              <a:rPr lang="ru-RU" sz="1100" dirty="0"/>
              <a:t>. Определение «зон ответственности» органа школьного самоуправления.</a:t>
            </a:r>
          </a:p>
          <a:p>
            <a:pPr marL="609600" indent="-609600" algn="l">
              <a:lnSpc>
                <a:spcPct val="90000"/>
              </a:lnSpc>
              <a:buNone/>
              <a:defRPr/>
            </a:pPr>
            <a:r>
              <a:rPr lang="ru-RU" sz="1100" dirty="0" smtClean="0"/>
              <a:t>     2</a:t>
            </a:r>
            <a:r>
              <a:rPr lang="ru-RU" sz="1100" dirty="0"/>
              <a:t>. Анализ основных проблем в выбранных «зонах».</a:t>
            </a:r>
          </a:p>
          <a:p>
            <a:pPr marL="609600" indent="-609600" algn="l">
              <a:lnSpc>
                <a:spcPct val="90000"/>
              </a:lnSpc>
              <a:buNone/>
              <a:defRPr/>
            </a:pPr>
            <a:r>
              <a:rPr lang="ru-RU" sz="1100" dirty="0" smtClean="0"/>
              <a:t>     3</a:t>
            </a:r>
            <a:r>
              <a:rPr lang="ru-RU" sz="1100" dirty="0"/>
              <a:t>. Анализ условий осуществления деятельности.</a:t>
            </a:r>
          </a:p>
          <a:p>
            <a:pPr marL="609600" indent="-609600" algn="l">
              <a:lnSpc>
                <a:spcPct val="90000"/>
              </a:lnSpc>
              <a:buNone/>
              <a:defRPr/>
            </a:pPr>
            <a:r>
              <a:rPr lang="ru-RU" sz="1100" dirty="0" smtClean="0"/>
              <a:t>     4</a:t>
            </a:r>
            <a:r>
              <a:rPr lang="ru-RU" sz="1100" dirty="0"/>
              <a:t>. Самоанализ органа школьного самоуправления.</a:t>
            </a:r>
          </a:p>
          <a:p>
            <a:pPr marL="609600" indent="-609600" algn="l">
              <a:lnSpc>
                <a:spcPct val="90000"/>
              </a:lnSpc>
              <a:buNone/>
              <a:defRPr/>
            </a:pPr>
            <a:r>
              <a:rPr lang="ru-RU" sz="1100" dirty="0" smtClean="0"/>
              <a:t>     5</a:t>
            </a:r>
            <a:r>
              <a:rPr lang="ru-RU" sz="1100" dirty="0"/>
              <a:t>. Определение основных направлений работы органа школьного самоуправления.</a:t>
            </a:r>
          </a:p>
          <a:p>
            <a:pPr marL="609600" indent="-609600" algn="l">
              <a:lnSpc>
                <a:spcPct val="90000"/>
              </a:lnSpc>
              <a:buNone/>
              <a:defRPr/>
            </a:pPr>
            <a:r>
              <a:rPr lang="ru-RU" sz="1100" dirty="0" smtClean="0"/>
              <a:t>     6</a:t>
            </a:r>
            <a:r>
              <a:rPr lang="ru-RU" sz="1100" dirty="0"/>
              <a:t>. Создание перспективной программы деятельности</a:t>
            </a:r>
            <a:r>
              <a:rPr lang="ru-RU" sz="1100" dirty="0" smtClean="0"/>
              <a:t>.</a:t>
            </a:r>
          </a:p>
          <a:p>
            <a:pPr marL="609600" indent="-609600" algn="l">
              <a:lnSpc>
                <a:spcPct val="90000"/>
              </a:lnSpc>
              <a:buNone/>
              <a:defRPr/>
            </a:pPr>
            <a:endParaRPr lang="ru-RU" sz="1100" dirty="0"/>
          </a:p>
          <a:p>
            <a:r>
              <a:rPr lang="ru-RU" sz="1400" i="1" dirty="0"/>
              <a:t>Сфера интересов учебного заведения и ученического самоуправления . </a:t>
            </a:r>
            <a:endParaRPr lang="ru-RU" sz="1400" i="1" dirty="0" smtClean="0"/>
          </a:p>
          <a:p>
            <a:pPr algn="l"/>
            <a:r>
              <a:rPr lang="ru-RU" sz="1100" dirty="0" smtClean="0"/>
              <a:t>     1. Учебный </a:t>
            </a:r>
            <a:r>
              <a:rPr lang="ru-RU" sz="1100" dirty="0"/>
              <a:t>процесс</a:t>
            </a:r>
          </a:p>
          <a:p>
            <a:pPr algn="l"/>
            <a:r>
              <a:rPr lang="ru-RU" sz="1100" dirty="0" smtClean="0"/>
              <a:t>     2. Воспитательный </a:t>
            </a:r>
            <a:r>
              <a:rPr lang="ru-RU" sz="1100" dirty="0"/>
              <a:t>процесс</a:t>
            </a:r>
          </a:p>
          <a:p>
            <a:pPr algn="l"/>
            <a:r>
              <a:rPr lang="ru-RU" sz="1100" dirty="0" smtClean="0"/>
              <a:t>     3. Взаимоотношения </a:t>
            </a:r>
            <a:r>
              <a:rPr lang="ru-RU" sz="1100" dirty="0"/>
              <a:t>между школьниками, учителями и </a:t>
            </a:r>
            <a:r>
              <a:rPr lang="ru-RU" sz="1100" dirty="0" smtClean="0"/>
              <a:t>  </a:t>
            </a:r>
          </a:p>
          <a:p>
            <a:pPr algn="l"/>
            <a:r>
              <a:rPr lang="ru-RU" sz="1100" dirty="0"/>
              <a:t> </a:t>
            </a:r>
            <a:r>
              <a:rPr lang="ru-RU" sz="1100" dirty="0" smtClean="0"/>
              <a:t>        родителями</a:t>
            </a:r>
            <a:endParaRPr lang="ru-RU" sz="1100" dirty="0"/>
          </a:p>
          <a:p>
            <a:pPr algn="l"/>
            <a:r>
              <a:rPr lang="ru-RU" sz="1100" dirty="0" smtClean="0"/>
              <a:t>     4. Организация </a:t>
            </a:r>
            <a:r>
              <a:rPr lang="ru-RU" sz="1100" dirty="0"/>
              <a:t>жизни в интернате</a:t>
            </a:r>
          </a:p>
          <a:p>
            <a:pPr marL="609600" indent="-609600" algn="l">
              <a:lnSpc>
                <a:spcPct val="90000"/>
              </a:lnSpc>
              <a:buNone/>
              <a:defRPr/>
            </a:pPr>
            <a:endParaRPr lang="ru-RU" sz="1100" dirty="0"/>
          </a:p>
          <a:p>
            <a:endParaRPr lang="ru-RU" sz="1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72400" cy="1524000"/>
          </a:xfrm>
        </p:spPr>
        <p:txBody>
          <a:bodyPr>
            <a:noAutofit/>
          </a:bodyPr>
          <a:lstStyle/>
          <a:p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/>
              <a:t/>
            </a:r>
            <a:br>
              <a:rPr lang="ru-RU" sz="2800" b="1" u="sng" dirty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/>
              <a:t/>
            </a:r>
            <a:br>
              <a:rPr lang="ru-RU" sz="2800" b="1" u="sng" dirty="0"/>
            </a:br>
            <a:r>
              <a:rPr lang="ru-RU" sz="2800" b="1" u="sng" dirty="0" smtClean="0"/>
              <a:t>Ученическое </a:t>
            </a:r>
            <a:r>
              <a:rPr lang="ru-RU" sz="2800" b="1" u="sng" dirty="0"/>
              <a:t>самоуправление  </a:t>
            </a:r>
            <a:r>
              <a:rPr lang="ru-RU" sz="2800" dirty="0" smtClean="0"/>
              <a:t>–</a:t>
            </a:r>
            <a:br>
              <a:rPr lang="ru-RU" sz="2800" dirty="0" smtClean="0"/>
            </a:br>
            <a:r>
              <a:rPr lang="ru-RU" sz="1800" dirty="0" smtClean="0"/>
              <a:t> </a:t>
            </a:r>
            <a:r>
              <a:rPr lang="ru-RU" sz="1800" dirty="0"/>
              <a:t>это право, которым обладают в школе ученики, право на учёт их мнения в управлении той образовательной организацией, где они обучаются. Это право закреплено в Федеральном законе Российской Федерации  </a:t>
            </a:r>
            <a:r>
              <a:rPr lang="ru-RU" sz="1800" dirty="0" smtClean="0"/>
              <a:t>от </a:t>
            </a:r>
            <a:r>
              <a:rPr lang="ru-RU" sz="1800" dirty="0"/>
              <a:t>29 декабря 2012 г. N 273-ФЗ  «Об образовании в Российской Федерации», ст. 34.</a:t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431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/>
              <a:t>Общешкольный проект           «Литературная гостиная!»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москва\проекты внизу\2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4" y="4706207"/>
            <a:ext cx="2916324" cy="19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москва\проекты внизу\2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949" y="2589320"/>
            <a:ext cx="2903539" cy="201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:\москва\проекты внизу\2\DSCN09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8021"/>
            <a:ext cx="2692424" cy="201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F:\москва\проекты внизу\2\IMG_0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9" y="4706207"/>
            <a:ext cx="2690695" cy="19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:\москва\проекты внизу\2\img2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01" y="4706207"/>
            <a:ext cx="2727556" cy="19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F:\москва\проекты внизу\2\Рисунок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89320"/>
            <a:ext cx="2718816" cy="20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1412776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Цель:</a:t>
            </a:r>
            <a:r>
              <a:rPr lang="ru-RU" b="1" dirty="0"/>
              <a:t> </a:t>
            </a:r>
            <a:r>
              <a:rPr lang="ru-RU" i="1" dirty="0"/>
              <a:t>развитие эмоциональной сферы школьников, воспитание у них эстетического вкуса, стимулирование интереса к духовному богатству России и Мировой культуры.</a:t>
            </a:r>
            <a:endParaRPr lang="ru-RU" dirty="0"/>
          </a:p>
        </p:txBody>
      </p:sp>
      <p:pic>
        <p:nvPicPr>
          <p:cNvPr id="11" name="Picture 2" descr="G:\собрание 10.09\МОСКВА\DSCN34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5" y="116632"/>
            <a:ext cx="2941205" cy="220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266" y="14477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/>
              <a:t>Общешкольный проект «Школа –                      территория здоровья!»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F:\москва\проекты внизу\3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2" y="4753562"/>
            <a:ext cx="2590016" cy="19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москва\проекты внизу\3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6" y="2685113"/>
            <a:ext cx="2624031" cy="196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:\москва\проекты внизу\3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37" y="2685113"/>
            <a:ext cx="2624031" cy="196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F:\москва\проекты внизу\3\DSC_0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22" y="2685113"/>
            <a:ext cx="2971329" cy="196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F:\москва\проекты внизу\3\DSC_00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84" y="764704"/>
            <a:ext cx="2633904" cy="17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1484784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Цель:</a:t>
            </a:r>
            <a:r>
              <a:rPr lang="ru-RU" b="1" dirty="0"/>
              <a:t> </a:t>
            </a:r>
            <a:r>
              <a:rPr lang="ru-RU" i="1" dirty="0"/>
              <a:t>создание фундамента физического развития у школьников, образования, формирование здорового образа жизни необходимого  для подготовки к любой деятельности человека.</a:t>
            </a:r>
            <a:endParaRPr lang="ru-RU" dirty="0"/>
          </a:p>
        </p:txBody>
      </p:sp>
      <p:pic>
        <p:nvPicPr>
          <p:cNvPr id="10" name="Picture 9" descr="Рисунок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83" y="4753561"/>
            <a:ext cx="2962767" cy="198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SL37297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36" y="4806765"/>
            <a:ext cx="2624032" cy="19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2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/>
              <a:t>Общешкольный проект                        «Дом, в котором МЫ живем!»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1412776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Цель:</a:t>
            </a:r>
            <a:r>
              <a:rPr lang="ru-RU" b="1" dirty="0"/>
              <a:t> </a:t>
            </a:r>
            <a:r>
              <a:rPr lang="ru-RU" i="1" dirty="0"/>
              <a:t>развитие школьных традиций экологической направленности </a:t>
            </a:r>
            <a:r>
              <a:rPr lang="ru-RU" i="1" dirty="0" smtClean="0"/>
              <a:t>и</a:t>
            </a:r>
            <a:r>
              <a:rPr lang="ru-RU" dirty="0"/>
              <a:t> </a:t>
            </a:r>
            <a:r>
              <a:rPr lang="ru-RU" i="1" dirty="0" smtClean="0"/>
              <a:t>воспитание </a:t>
            </a:r>
            <a:r>
              <a:rPr lang="ru-RU" i="1" dirty="0"/>
              <a:t>у обучающихся экологически правильного поведения, стремления к активной практической деятельности по охране окружающей среды.</a:t>
            </a:r>
            <a:endParaRPr lang="ru-RU" dirty="0"/>
          </a:p>
        </p:txBody>
      </p:sp>
      <p:pic>
        <p:nvPicPr>
          <p:cNvPr id="13314" name="Picture 2" descr="d:\Users\Учитель\Desktop\2015 - 2016\УСШ\проекты внизу\4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4" y="4581128"/>
            <a:ext cx="2735274" cy="20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Users\Учитель\Desktop\2015 - 2016\УСШ\проекты внизу\4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55870"/>
            <a:ext cx="2749343" cy="17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Users\Учитель\Desktop\2015 - 2016\УСШ\проекты внизу\4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13" y="4581128"/>
            <a:ext cx="2762176" cy="207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Users\Учитель\Desktop\2015 - 2016\УСШ\проекты внизу\4\SDC16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81128"/>
            <a:ext cx="2749343" cy="20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собрание 10.09\собрание\конкурс экологии в Пушкине\DSC022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748"/>
            <a:ext cx="2592073" cy="1944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собрание 10.09\собрание\конкурс экологии в Пушкине\DSC022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00" y="2522875"/>
            <a:ext cx="2921450" cy="2058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IMG_107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4" y="2655870"/>
            <a:ext cx="2735274" cy="1792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39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49" y="1981788"/>
            <a:ext cx="4285976" cy="328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summercamp.ru/images/DSC_549328800532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49" y="5270369"/>
            <a:ext cx="2180717" cy="14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SDC122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251" y="5253031"/>
            <a:ext cx="2160362" cy="149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d:\Users\Учитель\Desktop\2014-2015\мероприятия\слет\x4eXOjMNZ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25" y="1981788"/>
            <a:ext cx="2245215" cy="16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Ноутбук\2011-2012 учебный год\фото школа 2011-2012\Родионова фото\встреча в школе память\IMG_00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59" y="5270370"/>
            <a:ext cx="2111053" cy="14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8" descr="SDC121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0" y="5270370"/>
            <a:ext cx="2235775" cy="14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Ноутбук\2011-2012 учебный год\фото школа 2011-2012\Родионова фото\встреча в школе память\IMG_01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72" y="201140"/>
            <a:ext cx="2232248" cy="177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Ноутбук\2011-2012 учебный год\фото школа 2011-2012\Родионова фото\встреча в школе память\IMG_01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3" y="1973380"/>
            <a:ext cx="2295406" cy="16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Ноутбук\2011-2012 учебный год\фото школа 2011-2012\Родионова фото\Школа\IMG_119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3" y="3634602"/>
            <a:ext cx="2256246" cy="163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собрание 10.09\DSC_063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59" y="192731"/>
            <a:ext cx="2501311" cy="178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ФОТО Москва 1 всероссийский\DSC0010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0" y="201140"/>
            <a:ext cx="2235775" cy="177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Ноутбук\2011-2012 учебный год\фото школа 2011-2012\фото ВР 2011-2012\фото поездка в Колпино\DSC_011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1139"/>
            <a:ext cx="2052776" cy="178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Users\Учитель\Desktop\2014-2015\мероприятия\москва\проекты внизу\1\DSC0042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25" y="3664124"/>
            <a:ext cx="2279286" cy="15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7823" y="1340768"/>
            <a:ext cx="9036496" cy="5517232"/>
          </a:xfrm>
          <a:prstGeom prst="rect">
            <a:avLst/>
          </a:prstGeom>
          <a:ln w="762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5574" y="1372654"/>
            <a:ext cx="901874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BatangChe" pitchFamily="49" charset="-127"/>
                <a:ea typeface="BatangChe" pitchFamily="49" charset="-127"/>
              </a:rPr>
              <a:t>УЧЕНИЧЕСКИЙ СОВЕТ </a:t>
            </a:r>
          </a:p>
          <a:p>
            <a:pPr algn="ctr"/>
            <a:r>
              <a:rPr lang="ru-RU" sz="1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BatangChe" pitchFamily="49" charset="-127"/>
                <a:ea typeface="BatangChe" pitchFamily="49" charset="-127"/>
              </a:rPr>
              <a:t>Муниципального казенного общеобразовательного учреждения </a:t>
            </a:r>
            <a:r>
              <a:rPr lang="ru-RU" sz="1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BatangChe" pitchFamily="49" charset="-127"/>
                <a:ea typeface="BatangChe" pitchFamily="49" charset="-127"/>
              </a:rPr>
              <a:t>«</a:t>
            </a:r>
            <a:r>
              <a:rPr lang="ru-RU" sz="1400" b="1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BatangChe" pitchFamily="49" charset="-127"/>
                <a:ea typeface="BatangChe" pitchFamily="49" charset="-127"/>
              </a:rPr>
              <a:t>Новолисинская</a:t>
            </a:r>
            <a:r>
              <a:rPr lang="ru-RU" sz="1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BatangChe" pitchFamily="49" charset="-127"/>
                <a:ea typeface="BatangChe" pitchFamily="49" charset="-127"/>
              </a:rPr>
              <a:t> </a:t>
            </a:r>
            <a:r>
              <a:rPr lang="ru-RU" sz="1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BatangChe" pitchFamily="49" charset="-127"/>
                <a:ea typeface="BatangChe" pitchFamily="49" charset="-127"/>
              </a:rPr>
              <a:t>школа – интернат </a:t>
            </a:r>
          </a:p>
          <a:p>
            <a:pPr algn="ctr"/>
            <a:r>
              <a:rPr lang="ru-RU" sz="1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BatangChe" pitchFamily="49" charset="-127"/>
                <a:ea typeface="BatangChe" pitchFamily="49" charset="-127"/>
              </a:rPr>
              <a:t>среднего (полного) общего образования</a:t>
            </a:r>
            <a:r>
              <a:rPr lang="ru-RU" sz="1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BatangChe" pitchFamily="49" charset="-127"/>
                <a:ea typeface="BatangChe" pitchFamily="49" charset="-127"/>
              </a:rPr>
              <a:t>»</a:t>
            </a:r>
          </a:p>
          <a:p>
            <a:pPr algn="ctr"/>
            <a:endParaRPr lang="ru-RU" sz="1400" b="1" i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atangChe" pitchFamily="49" charset="-127"/>
              <a:ea typeface="BatangChe" pitchFamily="49" charset="-127"/>
            </a:endParaRPr>
          </a:p>
          <a:p>
            <a:pPr algn="ctr"/>
            <a:r>
              <a:rPr lang="ru-RU" sz="1400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                                       </a:t>
            </a:r>
            <a:r>
              <a:rPr lang="ru-RU" sz="1400" b="1" i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КАЖДОЕ </a:t>
            </a:r>
            <a:r>
              <a:rPr lang="ru-RU" sz="1400" b="1" i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ДЕЛО - САМИ ПРИДУМЫВАЕМ</a:t>
            </a:r>
            <a:r>
              <a:rPr lang="ru-RU" sz="1400" b="1" i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,   </a:t>
            </a:r>
            <a:r>
              <a:rPr lang="ru-RU" sz="1400" b="1" i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 </a:t>
            </a:r>
            <a:r>
              <a:rPr lang="ru-RU" sz="1400" b="1" i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                 </a:t>
            </a:r>
          </a:p>
          <a:p>
            <a:pPr algn="ctr"/>
            <a:r>
              <a:rPr lang="ru-RU" sz="1400" b="1" i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 </a:t>
            </a:r>
            <a:r>
              <a:rPr lang="ru-RU" sz="1400" b="1" i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                                                        САМИ </a:t>
            </a:r>
            <a:r>
              <a:rPr lang="ru-RU" sz="1400" b="1" i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ВЫПОЛНЯЕМ </a:t>
            </a:r>
            <a:endParaRPr lang="ru-RU" sz="1400" b="1" i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atangChe" pitchFamily="49" charset="-127"/>
              <a:ea typeface="BatangChe" pitchFamily="49" charset="-127"/>
            </a:endParaRPr>
          </a:p>
          <a:p>
            <a:r>
              <a:rPr lang="ru-RU" sz="1400" b="1" i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 </a:t>
            </a:r>
            <a:r>
              <a:rPr lang="ru-RU" sz="1400" b="1" i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                                                             И </a:t>
            </a:r>
            <a:r>
              <a:rPr lang="ru-RU" sz="1400" b="1" i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САМИ </a:t>
            </a:r>
            <a:r>
              <a:rPr lang="ru-RU" sz="1400" b="1" i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ОЦЕНИВАЕМ!     </a:t>
            </a:r>
          </a:p>
          <a:p>
            <a:r>
              <a:rPr lang="ru-RU" sz="1400" b="1" i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 </a:t>
            </a:r>
            <a:r>
              <a:rPr lang="ru-RU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ЦЕЛЬ</a:t>
            </a:r>
            <a:r>
              <a:rPr lang="ru-RU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:</a:t>
            </a:r>
            <a:endParaRPr lang="ru-RU" b="1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r>
              <a:rPr lang="ru-RU" sz="1600" b="1" i="1" dirty="0" smtClean="0">
                <a:solidFill>
                  <a:schemeClr val="bg1"/>
                </a:solidFill>
              </a:rPr>
              <a:t>  Приобретение </a:t>
            </a:r>
            <a:r>
              <a:rPr lang="ru-RU" sz="1600" b="1" i="1" dirty="0">
                <a:solidFill>
                  <a:schemeClr val="bg1"/>
                </a:solidFill>
              </a:rPr>
              <a:t>личного опыта демократических отношений и форм </a:t>
            </a:r>
            <a:r>
              <a:rPr lang="ru-RU" sz="1600" b="1" i="1" dirty="0" smtClean="0">
                <a:solidFill>
                  <a:schemeClr val="bg1"/>
                </a:solidFill>
              </a:rPr>
              <a:t>  </a:t>
            </a:r>
            <a:r>
              <a:rPr lang="ru-RU" sz="1600" b="1" i="1" dirty="0" smtClean="0">
                <a:solidFill>
                  <a:schemeClr val="bg1"/>
                </a:solidFill>
              </a:rPr>
              <a:t>его </a:t>
            </a:r>
            <a:r>
              <a:rPr lang="ru-RU" sz="1600" b="1" i="1" dirty="0">
                <a:solidFill>
                  <a:schemeClr val="bg1"/>
                </a:solidFill>
              </a:rPr>
              <a:t>осознания обучающимися школы.</a:t>
            </a:r>
          </a:p>
          <a:p>
            <a:endParaRPr lang="ru-RU" sz="800" b="1" i="1" dirty="0" smtClean="0"/>
          </a:p>
          <a:p>
            <a:r>
              <a:rPr lang="ru-RU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 ЗАДАЧИ</a:t>
            </a:r>
            <a:r>
              <a:rPr lang="ru-RU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:</a:t>
            </a:r>
            <a:endParaRPr lang="ru-RU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r>
              <a:rPr lang="ru-RU" sz="1600" b="1" i="1" dirty="0" smtClean="0">
                <a:solidFill>
                  <a:schemeClr val="bg1"/>
                </a:solidFill>
              </a:rPr>
              <a:t>  - </a:t>
            </a:r>
            <a:r>
              <a:rPr lang="ru-RU" sz="1600" b="1" i="1" dirty="0">
                <a:solidFill>
                  <a:schemeClr val="bg1"/>
                </a:solidFill>
              </a:rPr>
              <a:t>развивать организационные способности обучающихся;</a:t>
            </a:r>
          </a:p>
          <a:p>
            <a:r>
              <a:rPr lang="ru-RU" sz="1600" b="1" i="1" dirty="0" smtClean="0">
                <a:solidFill>
                  <a:schemeClr val="bg1"/>
                </a:solidFill>
              </a:rPr>
              <a:t>  - </a:t>
            </a:r>
            <a:r>
              <a:rPr lang="ru-RU" sz="1600" b="1" i="1" dirty="0">
                <a:solidFill>
                  <a:schemeClr val="bg1"/>
                </a:solidFill>
              </a:rPr>
              <a:t>воспитывать самостоятельность, ответственность, 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</a:rPr>
              <a:t>предприимчивость</a:t>
            </a:r>
            <a:r>
              <a:rPr lang="ru-RU" sz="1600" b="1" i="1" dirty="0">
                <a:solidFill>
                  <a:schemeClr val="bg1"/>
                </a:solidFill>
              </a:rPr>
              <a:t>;</a:t>
            </a:r>
          </a:p>
          <a:p>
            <a:r>
              <a:rPr lang="ru-RU" sz="1600" b="1" i="1" dirty="0" smtClean="0">
                <a:solidFill>
                  <a:schemeClr val="bg1"/>
                </a:solidFill>
              </a:rPr>
              <a:t>  - </a:t>
            </a:r>
            <a:r>
              <a:rPr lang="ru-RU" sz="1600" b="1" i="1" dirty="0">
                <a:solidFill>
                  <a:schemeClr val="bg1"/>
                </a:solidFill>
              </a:rPr>
              <a:t>учить умению отстаивать свои права, права коллектива;</a:t>
            </a:r>
          </a:p>
          <a:p>
            <a:r>
              <a:rPr lang="ru-RU" sz="1600" b="1" i="1" dirty="0" smtClean="0">
                <a:solidFill>
                  <a:schemeClr val="bg1"/>
                </a:solidFill>
              </a:rPr>
              <a:t>  - </a:t>
            </a:r>
            <a:r>
              <a:rPr lang="ru-RU" sz="1600" b="1" i="1" dirty="0">
                <a:solidFill>
                  <a:schemeClr val="bg1"/>
                </a:solidFill>
              </a:rPr>
              <a:t>умение делать выбор;</a:t>
            </a:r>
          </a:p>
          <a:p>
            <a:r>
              <a:rPr lang="ru-RU" sz="1600" b="1" i="1" dirty="0" smtClean="0">
                <a:solidFill>
                  <a:schemeClr val="bg1"/>
                </a:solidFill>
              </a:rPr>
              <a:t>  - </a:t>
            </a:r>
            <a:r>
              <a:rPr lang="ru-RU" sz="1600" b="1" i="1" dirty="0">
                <a:solidFill>
                  <a:schemeClr val="bg1"/>
                </a:solidFill>
              </a:rPr>
              <a:t>формирование политической культуры;</a:t>
            </a:r>
          </a:p>
          <a:p>
            <a:r>
              <a:rPr lang="ru-RU" sz="1600" b="1" i="1" dirty="0" smtClean="0">
                <a:solidFill>
                  <a:schemeClr val="bg1"/>
                </a:solidFill>
              </a:rPr>
              <a:t>  - </a:t>
            </a:r>
            <a:r>
              <a:rPr lang="ru-RU" sz="1600" b="1" i="1" dirty="0">
                <a:solidFill>
                  <a:schemeClr val="bg1"/>
                </a:solidFill>
              </a:rPr>
              <a:t>использование интеллектуального и физического </a:t>
            </a:r>
            <a:endParaRPr lang="ru-RU" sz="1600" b="1" i="1" dirty="0" smtClean="0">
              <a:solidFill>
                <a:schemeClr val="bg1"/>
              </a:solidFill>
            </a:endParaRPr>
          </a:p>
          <a:p>
            <a:r>
              <a:rPr lang="ru-RU" sz="1600" b="1" i="1" dirty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</a:rPr>
              <a:t>    </a:t>
            </a:r>
            <a:r>
              <a:rPr lang="ru-RU" sz="1600" b="1" i="1" dirty="0" smtClean="0">
                <a:solidFill>
                  <a:schemeClr val="bg1"/>
                </a:solidFill>
              </a:rPr>
              <a:t>потенциала обучающихся </a:t>
            </a:r>
            <a:r>
              <a:rPr lang="ru-RU" sz="1600" b="1" i="1" dirty="0">
                <a:solidFill>
                  <a:schemeClr val="bg1"/>
                </a:solidFill>
              </a:rPr>
              <a:t>в решении школьных проблем.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5574" y="157730"/>
            <a:ext cx="5326244" cy="10440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 Black" pitchFamily="34" charset="0"/>
              </a:rPr>
              <a:t>  </a:t>
            </a: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Ленинградская </a:t>
            </a: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область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  </a:t>
            </a:r>
            <a:r>
              <a:rPr lang="ru-RU" sz="2800" b="1" dirty="0" err="1" smtClean="0">
                <a:solidFill>
                  <a:schemeClr val="tx1"/>
                </a:solidFill>
                <a:latin typeface="Arial Black" pitchFamily="34" charset="0"/>
              </a:rPr>
              <a:t>Тосненский</a:t>
            </a: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 район</a:t>
            </a:r>
            <a:endParaRPr lang="ru-RU" sz="2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3" name="Picture 4" descr="http://www.vseflagi.ru/upload/symbolics/flag/normal/leningradskaya_fla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7730"/>
            <a:ext cx="1531436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Картинки по запросу флаг тосненского района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5010"/>
            <a:ext cx="1571638" cy="10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Ноутбук\2011-2012 учебный год\фото школа 2011-2012\фото ВР 2011-2012\фото поездка в Колпино\DSC_01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43" y="4922765"/>
            <a:ext cx="2843808" cy="1895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0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856984" cy="758952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Уровни ученического самоуправления.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1600" dirty="0"/>
              <a:t>Каждый обучающийся, в зависимости от своих интересов, потребностей, склонностей, организаторских и творческих способностей может выбрать дело по душе на каком-либо из уровней.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4600" b="1" dirty="0" smtClean="0"/>
              <a:t>1-й </a:t>
            </a:r>
            <a:r>
              <a:rPr lang="ru-RU" sz="4600" b="1" dirty="0"/>
              <a:t>уровень – ученическое самоуправление в классе. </a:t>
            </a:r>
            <a:endParaRPr lang="ru-RU" sz="4600" b="1" dirty="0" smtClean="0"/>
          </a:p>
          <a:p>
            <a:pPr marL="0" indent="0">
              <a:buNone/>
            </a:pPr>
            <a:endParaRPr lang="ru-RU" sz="13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b="1" dirty="0"/>
              <a:t>Высший орган классного самоуправления – классное собрание.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b="1" dirty="0"/>
              <a:t>В работе классного собрания участвуют все обучающиеся класса, классный руководитель, родители (законные представители) обучающихся.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b="1" dirty="0"/>
              <a:t>Общее классное собрание выбирает председателя совета класса и заместителя председателя,  которые руководят делами класса, организуют класс, информируют, представляют его интересы в Ученическом Совете школы, контролируют организационные моменты и творческий процесс, следят за дисциплиной и посещаемостью.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b="1" dirty="0"/>
              <a:t>Выбирается актив класса (совет класса),  из числа которого  избираются ответственные за работу комиссий  по конкретным направлениям.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b="1" dirty="0"/>
              <a:t>А также решением общего собрания делегируются кандидатуры на выборную ученическую конференцию, избираются представители в Ученический Совет школы и в Управляющий Совет школы.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0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>
          <a:xfrm>
            <a:off x="228600" y="228600"/>
            <a:ext cx="9455968" cy="8361680"/>
            <a:chOff x="0" y="-106073"/>
            <a:chExt cx="7095862" cy="1092547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89627" y="3046998"/>
              <a:ext cx="6706235" cy="777240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 Box 68"/>
            <p:cNvSpPr txBox="1">
              <a:spLocks noChangeArrowheads="1"/>
            </p:cNvSpPr>
            <p:nvPr/>
          </p:nvSpPr>
          <p:spPr bwMode="auto">
            <a:xfrm>
              <a:off x="152025" y="-106073"/>
              <a:ext cx="6248358" cy="18090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b="1">
                  <a:ln>
                    <a:noFill/>
                  </a:ln>
                  <a:gradFill>
                    <a:gsLst>
                      <a:gs pos="0">
                        <a:srgbClr val="FC7B79"/>
                      </a:gs>
                      <a:gs pos="75000">
                        <a:srgbClr val="CF2C28"/>
                      </a:gs>
                      <a:gs pos="100000">
                        <a:srgbClr val="C90000"/>
                      </a:gs>
                    </a:gsLst>
                    <a:lin ang="5400000" scaled="0"/>
                  </a:gradFill>
                  <a:effectLst>
                    <a:outerShdw blurRad="50800" dist="39002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Классное  собрание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8" name="Text Box 69"/>
            <p:cNvSpPr txBox="1">
              <a:spLocks noChangeArrowheads="1"/>
            </p:cNvSpPr>
            <p:nvPr/>
          </p:nvSpPr>
          <p:spPr bwMode="auto">
            <a:xfrm>
              <a:off x="2209324" y="5704896"/>
              <a:ext cx="1219806" cy="9113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Комиссия по спорту и туризму</a:t>
              </a:r>
            </a:p>
          </p:txBody>
        </p:sp>
        <p:sp>
          <p:nvSpPr>
            <p:cNvPr id="9" name="Text Box 70"/>
            <p:cNvSpPr txBox="1">
              <a:spLocks noChangeArrowheads="1"/>
            </p:cNvSpPr>
            <p:nvPr/>
          </p:nvSpPr>
          <p:spPr bwMode="auto">
            <a:xfrm>
              <a:off x="1980835" y="446514"/>
              <a:ext cx="2818328" cy="34282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b="1">
                  <a:effectLst/>
                  <a:ea typeface="Calibri"/>
                  <a:cs typeface="Times New Roman"/>
                </a:rPr>
                <a:t>Председатель классного собрания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10" name="Text Box 71"/>
            <p:cNvSpPr txBox="1">
              <a:spLocks noChangeArrowheads="1"/>
            </p:cNvSpPr>
            <p:nvPr/>
          </p:nvSpPr>
          <p:spPr bwMode="auto">
            <a:xfrm>
              <a:off x="2437813" y="1132155"/>
              <a:ext cx="1906172" cy="34552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b="1">
                  <a:effectLst/>
                  <a:ea typeface="Calibri"/>
                  <a:cs typeface="Times New Roman"/>
                </a:rPr>
                <a:t>Классный руководитель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11" name="Text Box 72"/>
            <p:cNvSpPr txBox="1">
              <a:spLocks noChangeArrowheads="1"/>
            </p:cNvSpPr>
            <p:nvPr/>
          </p:nvSpPr>
          <p:spPr bwMode="auto">
            <a:xfrm>
              <a:off x="533440" y="1132155"/>
              <a:ext cx="1676784" cy="34552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b="1">
                  <a:effectLst/>
                  <a:ea typeface="Calibri"/>
                  <a:cs typeface="Times New Roman"/>
                </a:rPr>
                <a:t>Учащиеся 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12" name="Text Box 73"/>
            <p:cNvSpPr txBox="1">
              <a:spLocks noChangeArrowheads="1"/>
            </p:cNvSpPr>
            <p:nvPr/>
          </p:nvSpPr>
          <p:spPr bwMode="auto">
            <a:xfrm>
              <a:off x="4571574" y="1132155"/>
              <a:ext cx="1675884" cy="34462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b="1">
                  <a:effectLst/>
                  <a:ea typeface="Calibri"/>
                  <a:cs typeface="Times New Roman"/>
                </a:rPr>
                <a:t>Родители учащихся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3" name="Line 74"/>
            <p:cNvCxnSpPr/>
            <p:nvPr/>
          </p:nvCxnSpPr>
          <p:spPr bwMode="auto">
            <a:xfrm>
              <a:off x="3352667" y="789335"/>
              <a:ext cx="0" cy="3428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Line 75"/>
            <p:cNvCxnSpPr/>
            <p:nvPr/>
          </p:nvCxnSpPr>
          <p:spPr bwMode="auto">
            <a:xfrm>
              <a:off x="1447395" y="903608"/>
              <a:ext cx="38096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Line 76"/>
            <p:cNvCxnSpPr/>
            <p:nvPr/>
          </p:nvCxnSpPr>
          <p:spPr bwMode="auto">
            <a:xfrm>
              <a:off x="1447395" y="903608"/>
              <a:ext cx="0" cy="2285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Line 77"/>
            <p:cNvCxnSpPr/>
            <p:nvPr/>
          </p:nvCxnSpPr>
          <p:spPr bwMode="auto">
            <a:xfrm>
              <a:off x="5257040" y="903608"/>
              <a:ext cx="0" cy="2285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 Box 78"/>
            <p:cNvSpPr txBox="1">
              <a:spLocks noChangeArrowheads="1"/>
            </p:cNvSpPr>
            <p:nvPr/>
          </p:nvSpPr>
          <p:spPr bwMode="auto">
            <a:xfrm>
              <a:off x="685466" y="1932970"/>
              <a:ext cx="2133761" cy="34282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effectLst/>
                  <a:ea typeface="Calibri"/>
                  <a:cs typeface="Times New Roman"/>
                </a:rPr>
                <a:t>Классное собрание учащихся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18" name="Text Box 79"/>
            <p:cNvSpPr txBox="1">
              <a:spLocks noChangeArrowheads="1"/>
            </p:cNvSpPr>
            <p:nvPr/>
          </p:nvSpPr>
          <p:spPr bwMode="auto">
            <a:xfrm>
              <a:off x="4266623" y="1932970"/>
              <a:ext cx="2059098" cy="34102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effectLst/>
                  <a:ea typeface="Calibri"/>
                  <a:cs typeface="Times New Roman"/>
                </a:rPr>
                <a:t>Родительское собрание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19" name="Text Box 80"/>
            <p:cNvSpPr txBox="1">
              <a:spLocks noChangeArrowheads="1"/>
            </p:cNvSpPr>
            <p:nvPr/>
          </p:nvSpPr>
          <p:spPr bwMode="auto">
            <a:xfrm>
              <a:off x="1828360" y="2618611"/>
              <a:ext cx="1699635" cy="68564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Заместитель председателя Совета класса</a:t>
              </a:r>
            </a:p>
          </p:txBody>
        </p:sp>
        <p:sp>
          <p:nvSpPr>
            <p:cNvPr id="20" name="Text Box 81"/>
            <p:cNvSpPr txBox="1">
              <a:spLocks noChangeArrowheads="1"/>
            </p:cNvSpPr>
            <p:nvPr/>
          </p:nvSpPr>
          <p:spPr bwMode="auto">
            <a:xfrm>
              <a:off x="837492" y="3532799"/>
              <a:ext cx="1981735" cy="34282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effectLst/>
                  <a:ea typeface="Calibri"/>
                  <a:cs typeface="Times New Roman"/>
                </a:rPr>
                <a:t>Совет класса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21" name="Text Box 82"/>
            <p:cNvSpPr txBox="1">
              <a:spLocks noChangeArrowheads="1"/>
            </p:cNvSpPr>
            <p:nvPr/>
          </p:nvSpPr>
          <p:spPr bwMode="auto">
            <a:xfrm>
              <a:off x="228489" y="4104167"/>
              <a:ext cx="1218907" cy="45709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Учебная комиссия</a:t>
              </a:r>
            </a:p>
          </p:txBody>
        </p:sp>
        <p:sp>
          <p:nvSpPr>
            <p:cNvPr id="22" name="Text Box 83"/>
            <p:cNvSpPr txBox="1">
              <a:spLocks noChangeArrowheads="1"/>
            </p:cNvSpPr>
            <p:nvPr/>
          </p:nvSpPr>
          <p:spPr bwMode="auto">
            <a:xfrm>
              <a:off x="228489" y="4789808"/>
              <a:ext cx="1218907" cy="91508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Комиссия порядка и чистоты</a:t>
              </a:r>
            </a:p>
          </p:txBody>
        </p:sp>
        <p:sp>
          <p:nvSpPr>
            <p:cNvPr id="23" name="Text Box 84"/>
            <p:cNvSpPr txBox="1">
              <a:spLocks noChangeArrowheads="1"/>
            </p:cNvSpPr>
            <p:nvPr/>
          </p:nvSpPr>
          <p:spPr bwMode="auto">
            <a:xfrm>
              <a:off x="221145" y="5837487"/>
              <a:ext cx="1218907" cy="9113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Комиссия по организации досуга</a:t>
              </a:r>
            </a:p>
          </p:txBody>
        </p:sp>
        <p:sp>
          <p:nvSpPr>
            <p:cNvPr id="24" name="Text Box 85"/>
            <p:cNvSpPr txBox="1">
              <a:spLocks noChangeArrowheads="1"/>
            </p:cNvSpPr>
            <p:nvPr/>
          </p:nvSpPr>
          <p:spPr bwMode="auto">
            <a:xfrm>
              <a:off x="2209324" y="4104167"/>
              <a:ext cx="1218907" cy="45709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Редколлегия </a:t>
              </a:r>
            </a:p>
          </p:txBody>
        </p:sp>
        <p:sp>
          <p:nvSpPr>
            <p:cNvPr id="25" name="Text Box 86"/>
            <p:cNvSpPr txBox="1">
              <a:spLocks noChangeArrowheads="1"/>
            </p:cNvSpPr>
            <p:nvPr/>
          </p:nvSpPr>
          <p:spPr bwMode="auto">
            <a:xfrm>
              <a:off x="2209324" y="4789808"/>
              <a:ext cx="1219806" cy="68654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Комиссия по труду и ЧС</a:t>
              </a:r>
            </a:p>
          </p:txBody>
        </p:sp>
        <p:sp>
          <p:nvSpPr>
            <p:cNvPr id="26" name="Text Box 87"/>
            <p:cNvSpPr txBox="1">
              <a:spLocks noChangeArrowheads="1"/>
            </p:cNvSpPr>
            <p:nvPr/>
          </p:nvSpPr>
          <p:spPr bwMode="auto">
            <a:xfrm>
              <a:off x="4229291" y="2732885"/>
              <a:ext cx="2209324" cy="55111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Председатель родительского комитета</a:t>
              </a:r>
            </a:p>
          </p:txBody>
        </p:sp>
        <p:sp>
          <p:nvSpPr>
            <p:cNvPr id="27" name="Text Box 88"/>
            <p:cNvSpPr txBox="1">
              <a:spLocks noChangeArrowheads="1"/>
            </p:cNvSpPr>
            <p:nvPr/>
          </p:nvSpPr>
          <p:spPr bwMode="auto">
            <a:xfrm>
              <a:off x="4419548" y="3647073"/>
              <a:ext cx="1828810" cy="457095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b="1">
                  <a:effectLst/>
                  <a:ea typeface="Calibri"/>
                  <a:cs typeface="Times New Roman"/>
                </a:rPr>
                <a:t>Родители учащихся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28" name="Text Box 89"/>
            <p:cNvSpPr txBox="1">
              <a:spLocks noChangeArrowheads="1"/>
            </p:cNvSpPr>
            <p:nvPr/>
          </p:nvSpPr>
          <p:spPr bwMode="auto">
            <a:xfrm>
              <a:off x="228489" y="2618611"/>
              <a:ext cx="1295369" cy="67304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Председатель Совета класса</a:t>
              </a:r>
            </a:p>
          </p:txBody>
        </p:sp>
        <p:cxnSp>
          <p:nvCxnSpPr>
            <p:cNvPr id="29" name="Line 90"/>
            <p:cNvCxnSpPr/>
            <p:nvPr/>
          </p:nvCxnSpPr>
          <p:spPr bwMode="auto">
            <a:xfrm>
              <a:off x="1599421" y="3875620"/>
              <a:ext cx="0" cy="4570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91"/>
            <p:cNvCxnSpPr/>
            <p:nvPr/>
          </p:nvCxnSpPr>
          <p:spPr bwMode="auto">
            <a:xfrm>
              <a:off x="2057298" y="3875620"/>
              <a:ext cx="0" cy="4570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Line 92"/>
            <p:cNvCxnSpPr/>
            <p:nvPr/>
          </p:nvCxnSpPr>
          <p:spPr bwMode="auto">
            <a:xfrm>
              <a:off x="1752347" y="3875620"/>
              <a:ext cx="0" cy="21720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Line 93"/>
            <p:cNvCxnSpPr/>
            <p:nvPr/>
          </p:nvCxnSpPr>
          <p:spPr bwMode="auto">
            <a:xfrm>
              <a:off x="1904373" y="3875620"/>
              <a:ext cx="0" cy="21720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94"/>
            <p:cNvCxnSpPr/>
            <p:nvPr/>
          </p:nvCxnSpPr>
          <p:spPr bwMode="auto">
            <a:xfrm>
              <a:off x="1675884" y="3875620"/>
              <a:ext cx="0" cy="12579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95"/>
            <p:cNvCxnSpPr/>
            <p:nvPr/>
          </p:nvCxnSpPr>
          <p:spPr bwMode="auto">
            <a:xfrm>
              <a:off x="1980835" y="3875620"/>
              <a:ext cx="0" cy="12579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96"/>
            <p:cNvCxnSpPr/>
            <p:nvPr/>
          </p:nvCxnSpPr>
          <p:spPr bwMode="auto">
            <a:xfrm flipH="1">
              <a:off x="1447395" y="4332714"/>
              <a:ext cx="1520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97"/>
            <p:cNvCxnSpPr/>
            <p:nvPr/>
          </p:nvCxnSpPr>
          <p:spPr bwMode="auto">
            <a:xfrm>
              <a:off x="2057298" y="4332714"/>
              <a:ext cx="1520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98"/>
            <p:cNvCxnSpPr/>
            <p:nvPr/>
          </p:nvCxnSpPr>
          <p:spPr bwMode="auto">
            <a:xfrm flipH="1">
              <a:off x="1447395" y="5133529"/>
              <a:ext cx="228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99"/>
            <p:cNvCxnSpPr/>
            <p:nvPr/>
          </p:nvCxnSpPr>
          <p:spPr bwMode="auto">
            <a:xfrm>
              <a:off x="1980835" y="5133529"/>
              <a:ext cx="228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Line 100"/>
            <p:cNvCxnSpPr/>
            <p:nvPr/>
          </p:nvCxnSpPr>
          <p:spPr bwMode="auto">
            <a:xfrm flipH="1">
              <a:off x="1447395" y="6047717"/>
              <a:ext cx="3049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Line 101"/>
            <p:cNvCxnSpPr/>
            <p:nvPr/>
          </p:nvCxnSpPr>
          <p:spPr bwMode="auto">
            <a:xfrm>
              <a:off x="1904373" y="6047717"/>
              <a:ext cx="3049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Line 102"/>
            <p:cNvCxnSpPr/>
            <p:nvPr/>
          </p:nvCxnSpPr>
          <p:spPr bwMode="auto">
            <a:xfrm>
              <a:off x="5257940" y="2275791"/>
              <a:ext cx="0" cy="4570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Line 103"/>
            <p:cNvCxnSpPr/>
            <p:nvPr/>
          </p:nvCxnSpPr>
          <p:spPr bwMode="auto">
            <a:xfrm>
              <a:off x="5257040" y="3304252"/>
              <a:ext cx="902" cy="3428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Line 104"/>
            <p:cNvCxnSpPr/>
            <p:nvPr/>
          </p:nvCxnSpPr>
          <p:spPr bwMode="auto">
            <a:xfrm flipH="1">
              <a:off x="4114597" y="3875620"/>
              <a:ext cx="304952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Line 105"/>
            <p:cNvCxnSpPr/>
            <p:nvPr/>
          </p:nvCxnSpPr>
          <p:spPr bwMode="auto">
            <a:xfrm flipV="1">
              <a:off x="4114597" y="2161517"/>
              <a:ext cx="900" cy="17141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Line 106"/>
            <p:cNvCxnSpPr/>
            <p:nvPr/>
          </p:nvCxnSpPr>
          <p:spPr bwMode="auto">
            <a:xfrm>
              <a:off x="4038134" y="2161517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Line 107"/>
            <p:cNvCxnSpPr/>
            <p:nvPr/>
          </p:nvCxnSpPr>
          <p:spPr bwMode="auto">
            <a:xfrm>
              <a:off x="4114597" y="2161517"/>
              <a:ext cx="152026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Line 108"/>
            <p:cNvCxnSpPr/>
            <p:nvPr/>
          </p:nvCxnSpPr>
          <p:spPr bwMode="auto">
            <a:xfrm>
              <a:off x="6248358" y="3875620"/>
              <a:ext cx="228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Line 109"/>
            <p:cNvCxnSpPr/>
            <p:nvPr/>
          </p:nvCxnSpPr>
          <p:spPr bwMode="auto">
            <a:xfrm flipV="1">
              <a:off x="6476846" y="2161517"/>
              <a:ext cx="900" cy="17141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Line 110"/>
            <p:cNvCxnSpPr/>
            <p:nvPr/>
          </p:nvCxnSpPr>
          <p:spPr bwMode="auto">
            <a:xfrm flipH="1">
              <a:off x="6323921" y="2161517"/>
              <a:ext cx="1529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Line 111"/>
            <p:cNvCxnSpPr/>
            <p:nvPr/>
          </p:nvCxnSpPr>
          <p:spPr bwMode="auto">
            <a:xfrm>
              <a:off x="1066880" y="2275791"/>
              <a:ext cx="0" cy="3428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Line 112"/>
            <p:cNvCxnSpPr/>
            <p:nvPr/>
          </p:nvCxnSpPr>
          <p:spPr bwMode="auto">
            <a:xfrm>
              <a:off x="1599421" y="1704423"/>
              <a:ext cx="0" cy="2285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Line 113"/>
            <p:cNvCxnSpPr/>
            <p:nvPr/>
          </p:nvCxnSpPr>
          <p:spPr bwMode="auto">
            <a:xfrm>
              <a:off x="5257940" y="1704423"/>
              <a:ext cx="900" cy="2285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" name="Text Box 114"/>
            <p:cNvSpPr txBox="1">
              <a:spLocks noChangeArrowheads="1"/>
            </p:cNvSpPr>
            <p:nvPr/>
          </p:nvSpPr>
          <p:spPr bwMode="auto">
            <a:xfrm>
              <a:off x="609003" y="6847632"/>
              <a:ext cx="2362250" cy="34282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b="1">
                  <a:effectLst/>
                  <a:ea typeface="Calibri"/>
                  <a:cs typeface="Times New Roman"/>
                </a:rPr>
                <a:t>Учащиеся класса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54" name="Line 115"/>
            <p:cNvCxnSpPr/>
            <p:nvPr/>
          </p:nvCxnSpPr>
          <p:spPr bwMode="auto">
            <a:xfrm>
              <a:off x="2514276" y="2275791"/>
              <a:ext cx="0" cy="3428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Line 116"/>
            <p:cNvCxnSpPr/>
            <p:nvPr/>
          </p:nvCxnSpPr>
          <p:spPr bwMode="auto">
            <a:xfrm>
              <a:off x="990418" y="3304252"/>
              <a:ext cx="380515" cy="2285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Line 117"/>
            <p:cNvCxnSpPr/>
            <p:nvPr/>
          </p:nvCxnSpPr>
          <p:spPr bwMode="auto">
            <a:xfrm flipH="1">
              <a:off x="2209324" y="3304252"/>
              <a:ext cx="304952" cy="2285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Line 118"/>
            <p:cNvCxnSpPr/>
            <p:nvPr/>
          </p:nvCxnSpPr>
          <p:spPr bwMode="auto">
            <a:xfrm>
              <a:off x="2971253" y="7076179"/>
              <a:ext cx="68636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Line 119"/>
            <p:cNvCxnSpPr/>
            <p:nvPr/>
          </p:nvCxnSpPr>
          <p:spPr bwMode="auto">
            <a:xfrm flipH="1" flipV="1">
              <a:off x="3657619" y="2161517"/>
              <a:ext cx="900" cy="49146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Line 120"/>
            <p:cNvCxnSpPr/>
            <p:nvPr/>
          </p:nvCxnSpPr>
          <p:spPr bwMode="auto">
            <a:xfrm flipH="1">
              <a:off x="2819227" y="2161517"/>
              <a:ext cx="8383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Line 121"/>
            <p:cNvCxnSpPr/>
            <p:nvPr/>
          </p:nvCxnSpPr>
          <p:spPr bwMode="auto">
            <a:xfrm flipH="1">
              <a:off x="0" y="2161517"/>
              <a:ext cx="685466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Line 122"/>
            <p:cNvCxnSpPr/>
            <p:nvPr/>
          </p:nvCxnSpPr>
          <p:spPr bwMode="auto">
            <a:xfrm>
              <a:off x="0" y="7076179"/>
              <a:ext cx="609004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Line 123"/>
            <p:cNvCxnSpPr/>
            <p:nvPr/>
          </p:nvCxnSpPr>
          <p:spPr bwMode="auto">
            <a:xfrm flipH="1">
              <a:off x="0" y="2161517"/>
              <a:ext cx="900" cy="49146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Line 124"/>
            <p:cNvCxnSpPr/>
            <p:nvPr/>
          </p:nvCxnSpPr>
          <p:spPr bwMode="auto">
            <a:xfrm>
              <a:off x="0" y="4332714"/>
              <a:ext cx="228489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25"/>
            <p:cNvCxnSpPr/>
            <p:nvPr/>
          </p:nvCxnSpPr>
          <p:spPr bwMode="auto">
            <a:xfrm>
              <a:off x="0" y="5133529"/>
              <a:ext cx="228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126"/>
            <p:cNvCxnSpPr/>
            <p:nvPr/>
          </p:nvCxnSpPr>
          <p:spPr bwMode="auto">
            <a:xfrm>
              <a:off x="0" y="6047717"/>
              <a:ext cx="228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127"/>
            <p:cNvCxnSpPr/>
            <p:nvPr/>
          </p:nvCxnSpPr>
          <p:spPr bwMode="auto">
            <a:xfrm>
              <a:off x="3429130" y="4332714"/>
              <a:ext cx="228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128"/>
            <p:cNvCxnSpPr/>
            <p:nvPr/>
          </p:nvCxnSpPr>
          <p:spPr bwMode="auto">
            <a:xfrm>
              <a:off x="3429130" y="5133529"/>
              <a:ext cx="2284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129"/>
            <p:cNvCxnSpPr/>
            <p:nvPr/>
          </p:nvCxnSpPr>
          <p:spPr bwMode="auto">
            <a:xfrm>
              <a:off x="3429130" y="6047717"/>
              <a:ext cx="227589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9" name="Rectangle 85"/>
          <p:cNvSpPr>
            <a:spLocks noChangeArrowheads="1"/>
          </p:cNvSpPr>
          <p:nvPr/>
        </p:nvSpPr>
        <p:spPr bwMode="auto">
          <a:xfrm>
            <a:off x="2286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3" name="Picture 4" descr="C:\Ноутбук\2011-2012 учебный год\фото школа 2011-2012\фото ВР 2011-2012\фото поездка в Колпино\DSC_0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46" y="3934049"/>
            <a:ext cx="3419872" cy="22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0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2-й уровень – общешкольное ученическое самоуправление.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5428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Ученическое </a:t>
            </a:r>
            <a:r>
              <a:rPr lang="ru-RU" b="1" dirty="0"/>
              <a:t>самоуправление второго уровня составляют общешкольные органы самоуправления –  ученическая конференция (законодательный орган) и Ученический Совет школы (УСШ) (исполнительный орган), функционирующие один учебный год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endParaRPr lang="ru-RU" sz="1500" b="1" dirty="0"/>
          </a:p>
          <a:p>
            <a:r>
              <a:rPr lang="ru-RU" b="1" dirty="0"/>
              <a:t>Возглавляет работу ученического совета  председатель УСШ –  должность, избираемая обучающимися школы на один год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endParaRPr lang="ru-RU" sz="1500" b="1" dirty="0"/>
          </a:p>
          <a:p>
            <a:r>
              <a:rPr lang="ru-RU" b="1" dirty="0"/>
              <a:t>Стать председателем может каждый старшеклассник (не моложе 14 лет), представивший и успешно защитивший свою предвыборную программу и набравший большинство голосов на общешкольных выборах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endParaRPr lang="ru-RU" sz="1700" b="1" dirty="0"/>
          </a:p>
          <a:p>
            <a:r>
              <a:rPr lang="ru-RU" b="1" dirty="0"/>
              <a:t>Структурным подразделением УСШ  являются комитеты, работающие по разным направлениям и имеющие консультантов (консультантами могут выступать заместители директора, педагоги школы и дополнительного образования,  способные оказать помощь в работе органов ученического самоуправления), возглавляют работу председатели комитетов и их заместители, избираемые на заседании УСШ на учебный год. Состав комитетов УСШ формируется из ответственных соответствующих комиссий каждого класса и инициативной группы. </a:t>
            </a:r>
            <a:endParaRPr lang="ru-RU" b="1" dirty="0" smtClean="0"/>
          </a:p>
          <a:p>
            <a:pPr marL="0" indent="0">
              <a:buNone/>
            </a:pPr>
            <a:endParaRPr lang="ru-RU" sz="1500" b="1" dirty="0"/>
          </a:p>
          <a:p>
            <a:r>
              <a:rPr lang="ru-RU" b="1" dirty="0"/>
              <a:t>    Ученический Совет школы, как правило, планирует мероприятия, в организации которых задействовано несколько комитетов. Тем самым осуществляется взаимодействие общешкольных органов самоуправления друг с другом.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9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http://i.ucrazy.ru/files/i/2007.8.6/1186334698_1186035268_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36700" y="1021467"/>
            <a:ext cx="5435500" cy="504056"/>
          </a:xfrm>
          <a:prstGeom prst="round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 Black" panose="020B0A04020102020204" pitchFamily="34" charset="0"/>
              </a:rPr>
              <a:t>УЧЕНИЧЕСКАЯ КОНФЕРЕНЦИЯ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316" y="1593127"/>
            <a:ext cx="5459884" cy="540060"/>
          </a:xfrm>
          <a:prstGeom prst="roundRect">
            <a:avLst/>
          </a:prstGeo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 Black" panose="020B0A04020102020204" pitchFamily="34" charset="0"/>
              </a:rPr>
              <a:t>УЧЕНИЧЕСКИЙ СОВЕТ ШКОЛЫ (УСШ)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8863" y="2227906"/>
            <a:ext cx="3600400" cy="504056"/>
          </a:xfrm>
          <a:prstGeom prst="round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Председатель УСШ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68988" y="4017042"/>
            <a:ext cx="6195299" cy="40809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/>
              <a:t>     КОМИТЕТ ПО ДЕЛАМ СПОРТА И ТУРИЗМА                </a:t>
            </a:r>
            <a:r>
              <a:rPr lang="ru-RU" b="1" i="1" dirty="0" smtClean="0">
                <a:latin typeface="Arial Black" panose="020B0A04020102020204" pitchFamily="34" charset="0"/>
              </a:rPr>
              <a:t>( КС )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90439" y="3447543"/>
            <a:ext cx="6273847" cy="459969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/>
              <a:t>      КОМИТЕТ КУЛЬТУРЫ                                                         </a:t>
            </a:r>
            <a:r>
              <a:rPr lang="ru-RU" b="1" i="1" dirty="0" smtClean="0">
                <a:latin typeface="Arial Black" panose="020B0A04020102020204" pitchFamily="34" charset="0"/>
              </a:rPr>
              <a:t>( КК )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3571" y="2929488"/>
            <a:ext cx="6250715" cy="393772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/>
              <a:t>      КОМИТЕТ ОБРАЗОВАНИЯ                                                </a:t>
            </a:r>
            <a:r>
              <a:rPr lang="ru-RU" b="1" i="1" dirty="0" smtClean="0">
                <a:latin typeface="Arial Black" panose="020B0A04020102020204" pitchFamily="34" charset="0"/>
              </a:rPr>
              <a:t>( КО )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2316" y="4538779"/>
            <a:ext cx="6251972" cy="402389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/>
              <a:t>      КОМИТЕТ ЗДРАВООХРАНЕНИЯ                                       </a:t>
            </a:r>
            <a:r>
              <a:rPr lang="ru-RU" b="1" i="1" dirty="0" smtClean="0">
                <a:latin typeface="Arial Black" panose="020B0A04020102020204" pitchFamily="34" charset="0"/>
              </a:rPr>
              <a:t>( КЗ )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8863" y="5052518"/>
            <a:ext cx="6245425" cy="39270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/>
              <a:t>      КОМИТЕТ ПО ДЕЛАМ ТРУДА И ЧС                                 </a:t>
            </a:r>
            <a:r>
              <a:rPr lang="ru-RU" b="1" i="1" dirty="0" smtClean="0">
                <a:latin typeface="Arial Black" panose="020B0A04020102020204" pitchFamily="34" charset="0"/>
              </a:rPr>
              <a:t>( КТ )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8862" y="5613675"/>
            <a:ext cx="6245426" cy="40761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/>
              <a:t>      КОМИТЕТ СРЕДСТВ МАССОВОЙ ИНФОРМАЦИИ       </a:t>
            </a:r>
            <a:r>
              <a:rPr lang="ru-RU" b="1" i="1" dirty="0" smtClean="0">
                <a:latin typeface="Arial Black" panose="020B0A04020102020204" pitchFamily="34" charset="0"/>
              </a:rPr>
              <a:t>( КИ )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868380" y="6240079"/>
            <a:ext cx="6768752" cy="432048"/>
          </a:xfrm>
          <a:prstGeom prst="flowChartAlternateProcess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КЛАССНЫЕ КОЛЛЕКТИВЫ ШКОЛЫ</a:t>
            </a:r>
            <a:endParaRPr lang="ru-RU" b="1" dirty="0">
              <a:latin typeface="Arial Black" panose="020B0A040201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093860" y="1273495"/>
            <a:ext cx="7252" cy="5825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093860" y="1905267"/>
            <a:ext cx="7252" cy="5449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85546" y="1197917"/>
            <a:ext cx="18002" cy="5249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100392" y="1197917"/>
            <a:ext cx="0" cy="52581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515052" y="1218198"/>
            <a:ext cx="403811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485546" y="6447782"/>
            <a:ext cx="403811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6372200" y="1195497"/>
            <a:ext cx="17569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7652296" y="6425606"/>
            <a:ext cx="448096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6372200" y="1700808"/>
            <a:ext cx="1728192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7164288" y="3140199"/>
            <a:ext cx="93610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515052" y="203208"/>
            <a:ext cx="81909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СХЕМА УЧЕНИЧЕСКОГО САМОУПРАВЛЕНИЯ </a:t>
            </a:r>
          </a:p>
          <a:p>
            <a:pPr algn="ctr"/>
            <a:r>
              <a:rPr lang="ru-RU" sz="2000" b="1" i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Новолисинской</a:t>
            </a:r>
            <a:r>
              <a:rPr lang="ru-RU" sz="20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школы - интернат</a:t>
            </a:r>
            <a:endParaRPr lang="ru-RU" sz="2000" b="1" i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82" name="Прямая со стрелкой 81"/>
          <p:cNvCxnSpPr/>
          <p:nvPr/>
        </p:nvCxnSpPr>
        <p:spPr>
          <a:xfrm>
            <a:off x="1093860" y="2479934"/>
            <a:ext cx="0" cy="6464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1093860" y="3126374"/>
            <a:ext cx="0" cy="5511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1093860" y="3677527"/>
            <a:ext cx="0" cy="54356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1093860" y="4221088"/>
            <a:ext cx="0" cy="5188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>
            <a:off x="1093860" y="4739973"/>
            <a:ext cx="0" cy="5088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flipH="1">
            <a:off x="1093860" y="5248871"/>
            <a:ext cx="7252" cy="5686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7176628" y="3686599"/>
            <a:ext cx="93610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7176628" y="4244014"/>
            <a:ext cx="93610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7164288" y="4749045"/>
            <a:ext cx="93610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7193060" y="5248871"/>
            <a:ext cx="93610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>
            <a:off x="7176628" y="5817481"/>
            <a:ext cx="936104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50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75842"/>
              </p:ext>
            </p:extLst>
          </p:nvPr>
        </p:nvGraphicFramePr>
        <p:xfrm>
          <a:off x="107504" y="1124744"/>
          <a:ext cx="8928993" cy="561662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096344"/>
                <a:gridCol w="2855696"/>
                <a:gridCol w="2976953"/>
              </a:tblGrid>
              <a:tr h="244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состав</a:t>
                      </a:r>
                      <a:endParaRPr lang="ru-RU" sz="1600" b="1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функции и дела</a:t>
                      </a:r>
                      <a:endParaRPr lang="ru-RU" sz="1600" b="1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724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effectLst/>
                        </a:rPr>
                        <a:t>Цель</a:t>
                      </a:r>
                      <a:r>
                        <a:rPr lang="ru-RU" sz="1600" i="1" dirty="0">
                          <a:effectLst/>
                        </a:rPr>
                        <a:t>:   </a:t>
                      </a:r>
                      <a:r>
                        <a:rPr lang="ru-RU" sz="1600" b="0" dirty="0">
                          <a:effectLst/>
                        </a:rPr>
                        <a:t>сознательное отношение школьников к учебной деятельности.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Основные направления работы:   </a:t>
                      </a:r>
                      <a:r>
                        <a:rPr lang="ru-RU" sz="1600" b="0" dirty="0">
                          <a:effectLst/>
                        </a:rPr>
                        <a:t>учебно-</a:t>
                      </a:r>
                      <a:r>
                        <a:rPr lang="ru-RU" sz="1600" b="0" dirty="0" err="1">
                          <a:effectLst/>
                        </a:rPr>
                        <a:t>воспитатальный</a:t>
                      </a:r>
                      <a:r>
                        <a:rPr lang="ru-RU" sz="1600" b="0" dirty="0">
                          <a:effectLst/>
                        </a:rPr>
                        <a:t> процесс.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Задачи: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 </a:t>
                      </a:r>
                      <a:r>
                        <a:rPr lang="ru-RU" sz="1600" b="0" dirty="0">
                          <a:effectLst/>
                        </a:rPr>
                        <a:t>помогать учащимся в достижении положительного результата в учебном  процессе;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обеспечивать соблюдение и выполнение учащимися правил внутреннего распорядка, заложенных в Уставе школы;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оказывать  помощь методическим объединениям учителей  в проведении предметных недель и олимпиад.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От </a:t>
                      </a:r>
                      <a:r>
                        <a:rPr lang="ru-RU" sz="1600" dirty="0">
                          <a:effectLst/>
                        </a:rPr>
                        <a:t>каждого класса в комитет входят по одному человеку, проявляющему успешность в образовательном процессе и возглавляющему учебную комиссию класса, затем из их числа старшеклассников выбирается председатель комитета.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Комитет работает под руководством заместителя директора по учебно-воспитательной работе.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Заседания проводятся не реже одного раза в месяц. Решения комитета доводятся до ученических коллективов.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 </a:t>
                      </a:r>
                      <a:r>
                        <a:rPr lang="ru-RU" sz="1600" dirty="0">
                          <a:effectLst/>
                        </a:rPr>
                        <a:t>организует и проводит КТД познавательной направленности;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 проводит анализ успеваемости учащихся (ежемесячное подведение итогов) и  ведёт дневник успеваемости учащихся школы по классам;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 проводит рейды по контролю посещаемости;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 проводит рейды по контролю наличия учебных принадлежностей;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 организует </a:t>
                      </a:r>
                      <a:r>
                        <a:rPr lang="ru-RU" sz="1600" dirty="0">
                          <a:effectLst/>
                        </a:rPr>
                        <a:t>участие классов в предметных неделях, конкурсах и олимпиадах;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Комитет </a:t>
                      </a:r>
                      <a:r>
                        <a:rPr lang="ru-RU" sz="1600" dirty="0">
                          <a:effectLst/>
                        </a:rPr>
                        <a:t>работает в соответствии с общешкольным планом работы на учебный год.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2139" y="136310"/>
            <a:ext cx="46802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КОМИТЕТ ОБРАЗОВАНИЯ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2139" y="488715"/>
            <a:ext cx="858980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ea typeface="Calibri"/>
                <a:cs typeface="Times New Roman"/>
              </a:rPr>
              <a:t>Курирует </a:t>
            </a:r>
            <a:r>
              <a:rPr lang="ru-RU" b="1" i="1" dirty="0" smtClean="0">
                <a:ea typeface="Calibri"/>
                <a:cs typeface="Times New Roman"/>
              </a:rPr>
              <a:t>деятельность</a:t>
            </a:r>
            <a:r>
              <a:rPr lang="ru-RU" sz="2800" dirty="0" smtClean="0">
                <a:ea typeface="Calibri"/>
                <a:cs typeface="Times New Roman"/>
              </a:rPr>
              <a:t>  </a:t>
            </a:r>
            <a:r>
              <a:rPr lang="ru-RU" b="1" i="1" dirty="0" smtClean="0">
                <a:ea typeface="Calibri"/>
                <a:cs typeface="Times New Roman"/>
              </a:rPr>
              <a:t>заместитель директора </a:t>
            </a:r>
            <a:r>
              <a:rPr lang="ru-RU" b="1" i="1" dirty="0">
                <a:ea typeface="Calibri"/>
                <a:cs typeface="Times New Roman"/>
              </a:rPr>
              <a:t>по УВР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40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352136"/>
              </p:ext>
            </p:extLst>
          </p:nvPr>
        </p:nvGraphicFramePr>
        <p:xfrm>
          <a:off x="107504" y="1124744"/>
          <a:ext cx="8712968" cy="512064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096344"/>
                <a:gridCol w="2759710"/>
                <a:gridCol w="2856914"/>
              </a:tblGrid>
              <a:tr h="4963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Цель</a:t>
                      </a:r>
                      <a:r>
                        <a:rPr lang="ru-RU" sz="1600" dirty="0">
                          <a:effectLst/>
                        </a:rPr>
                        <a:t>:  </a:t>
                      </a:r>
                      <a:r>
                        <a:rPr lang="ru-RU" sz="1600" b="0" dirty="0">
                          <a:effectLst/>
                        </a:rPr>
                        <a:t>самореализация творческого потенциала каждой личности.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Основные направления работы:  </a:t>
                      </a:r>
                      <a:r>
                        <a:rPr lang="ru-RU" sz="1600" b="0" dirty="0">
                          <a:effectLst/>
                        </a:rPr>
                        <a:t>нравственно-эстетическое и гражданско-</a:t>
                      </a:r>
                      <a:r>
                        <a:rPr lang="ru-RU" sz="1600" b="0" dirty="0" err="1">
                          <a:effectLst/>
                        </a:rPr>
                        <a:t>патриатическое</a:t>
                      </a:r>
                      <a:r>
                        <a:rPr lang="ru-RU" sz="1600" b="0" dirty="0">
                          <a:effectLst/>
                        </a:rPr>
                        <a:t>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Задачи: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помогать обучающимся в самореализации творческого потенциала через КТД;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стимулировать учащихся к социальной активности;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расширять формы досуга и кругозора школьников;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способствовать формированию умений вести себя в коллективе;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способствовать воспитанию гражданина, патриота своей Родины.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 комитет входят по одному представителю от каждого класса, которые возглавляют комиссии по организации досуга. Затем из их числа старшеклассников выбирается председатель комитета.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под руководством педагогов дополнительного образования и заместителя директора по воспитательной работе.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Заседания проводятся не реже одного раза в месяц. Решения комитета доводятся до ученических коллективов.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 руководит организацией и проведением коллективных творческих дел;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 организует и проводит общешкольные праздники, мероприятия  и вечера;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 распределяет между учащимися поручения по подготовке мероприятий;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подготовку к районным конкурсам;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работу школьного музея «Боевой славы»;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организует работу «Литературной гостиной».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Комитет работает в соответствии с общешкольным планом работы на учебный год.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5586" y="116632"/>
            <a:ext cx="38900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КОМИТЕТ КУЛЬТУРЫ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5586" y="409019"/>
            <a:ext cx="815897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ea typeface="Calibri"/>
                <a:cs typeface="Times New Roman"/>
              </a:rPr>
              <a:t>Курирует деятельность</a:t>
            </a:r>
            <a:r>
              <a:rPr lang="ru-RU" sz="2800" dirty="0">
                <a:ea typeface="Calibri"/>
                <a:cs typeface="Times New Roman"/>
              </a:rPr>
              <a:t>  </a:t>
            </a:r>
            <a:r>
              <a:rPr lang="ru-RU" b="1" i="1" dirty="0">
                <a:ea typeface="Calibri"/>
                <a:cs typeface="Times New Roman"/>
              </a:rPr>
              <a:t>заместитель директора по </a:t>
            </a:r>
            <a:r>
              <a:rPr lang="ru-RU" b="1" i="1" dirty="0" smtClean="0">
                <a:ea typeface="Calibri"/>
                <a:cs typeface="Times New Roman"/>
              </a:rPr>
              <a:t>ВР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0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Паркет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фици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200</TotalTime>
  <Words>1922</Words>
  <Application>Microsoft Office PowerPoint</Application>
  <PresentationFormat>Экран (4:3)</PresentationFormat>
  <Paragraphs>286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Справедливость</vt:lpstr>
      <vt:lpstr>Официальная</vt:lpstr>
      <vt:lpstr>Поток</vt:lpstr>
      <vt:lpstr>1_Официальная</vt:lpstr>
      <vt:lpstr>Воздушный поток</vt:lpstr>
      <vt:lpstr>Тема Office</vt:lpstr>
      <vt:lpstr>1_Трек</vt:lpstr>
      <vt:lpstr>Трек</vt:lpstr>
      <vt:lpstr>1_Поток</vt:lpstr>
      <vt:lpstr>Паркет</vt:lpstr>
      <vt:lpstr>Презентация PowerPoint</vt:lpstr>
      <vt:lpstr>    Ученическое самоуправление  –  это право, которым обладают в школе ученики, право на учёт их мнения в управлении той образовательной организацией, где они обучаются. Это право закреплено в Федеральном законе Российской Федерации  от 29 декабря 2012 г. N 273-ФЗ  «Об образовании в Российской Федерации», ст. 34. </vt:lpstr>
      <vt:lpstr>Презентация PowerPoint</vt:lpstr>
      <vt:lpstr>Уровни ученического самоуправления. Каждый обучающийся, в зависимости от своих интересов, потребностей, склонностей, организаторских и творческих способностей может выбрать дело по душе на каком-либо из уровней. </vt:lpstr>
      <vt:lpstr>Презентация PowerPoint</vt:lpstr>
      <vt:lpstr>2-й уровень – общешкольное ученическое самоуправление.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деятельности ученического самоуправления: </vt:lpstr>
      <vt:lpstr>Презентация PowerPoint</vt:lpstr>
      <vt:lpstr>Взаимодействие с другими органами   </vt:lpstr>
      <vt:lpstr>Презентация PowerPoint</vt:lpstr>
      <vt:lpstr>       Общешкольный проект                                    «Память поколений!»</vt:lpstr>
      <vt:lpstr>Общешкольный проект                   «Старший друг!»</vt:lpstr>
      <vt:lpstr>Общешкольный проект           «Литературная гостиная!»</vt:lpstr>
      <vt:lpstr>Общешкольный проект «Школа –                      территория здоровья!»</vt:lpstr>
      <vt:lpstr>Общешкольный проект                        «Дом, в котором МЫ живем!»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Учиктель</cp:lastModifiedBy>
  <cp:revision>30</cp:revision>
  <dcterms:created xsi:type="dcterms:W3CDTF">2016-05-09T13:47:45Z</dcterms:created>
  <dcterms:modified xsi:type="dcterms:W3CDTF">2016-05-09T17:18:19Z</dcterms:modified>
</cp:coreProperties>
</file>